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46"/>
  </p:notesMasterIdLst>
  <p:sldIdLst>
    <p:sldId id="256" r:id="rId2"/>
    <p:sldId id="259" r:id="rId3"/>
    <p:sldId id="257" r:id="rId4"/>
    <p:sldId id="258" r:id="rId5"/>
    <p:sldId id="304" r:id="rId6"/>
    <p:sldId id="305" r:id="rId7"/>
    <p:sldId id="303" r:id="rId8"/>
    <p:sldId id="275" r:id="rId9"/>
    <p:sldId id="306" r:id="rId10"/>
    <p:sldId id="261" r:id="rId11"/>
    <p:sldId id="262" r:id="rId12"/>
    <p:sldId id="263" r:id="rId13"/>
    <p:sldId id="281" r:id="rId14"/>
    <p:sldId id="282" r:id="rId15"/>
    <p:sldId id="283" r:id="rId16"/>
    <p:sldId id="268" r:id="rId17"/>
    <p:sldId id="280" r:id="rId18"/>
    <p:sldId id="271" r:id="rId19"/>
    <p:sldId id="272" r:id="rId20"/>
    <p:sldId id="307" r:id="rId21"/>
    <p:sldId id="273" r:id="rId22"/>
    <p:sldId id="313" r:id="rId23"/>
    <p:sldId id="289" r:id="rId24"/>
    <p:sldId id="308" r:id="rId25"/>
    <p:sldId id="309" r:id="rId26"/>
    <p:sldId id="288" r:id="rId27"/>
    <p:sldId id="290" r:id="rId28"/>
    <p:sldId id="274" r:id="rId29"/>
    <p:sldId id="278" r:id="rId30"/>
    <p:sldId id="293" r:id="rId31"/>
    <p:sldId id="294" r:id="rId32"/>
    <p:sldId id="279" r:id="rId33"/>
    <p:sldId id="295" r:id="rId34"/>
    <p:sldId id="285" r:id="rId35"/>
    <p:sldId id="299" r:id="rId36"/>
    <p:sldId id="286" r:id="rId37"/>
    <p:sldId id="302" r:id="rId38"/>
    <p:sldId id="297" r:id="rId39"/>
    <p:sldId id="296" r:id="rId40"/>
    <p:sldId id="311" r:id="rId41"/>
    <p:sldId id="301" r:id="rId42"/>
    <p:sldId id="277" r:id="rId43"/>
    <p:sldId id="312" r:id="rId44"/>
    <p:sldId id="276" r:id="rId4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008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21831-1DDF-4EB9-A74A-8D5970FF257D}" type="datetimeFigureOut">
              <a:rPr lang="es-AR" smtClean="0"/>
              <a:pPr/>
              <a:t>06/12/2016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B3BE-309A-474E-BD77-878C47BE6E16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93B3BE-309A-474E-BD77-878C47BE6E16}" type="slidenum">
              <a:rPr lang="es-AR" smtClean="0"/>
              <a:pPr/>
              <a:t>11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98BE4C3-79FE-4B0B-AF86-6BE4D0E1B031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6FA852-9D8C-43A5-BDC4-01448FF43E1F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E8ED791-5124-409B-8FF1-4F5673F20205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F81E99-00D7-4EA4-8C5B-89DB9513F437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108D20A-BC5B-473C-80ED-7AEDEB76E652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758BF47-CAE3-4FB2-BE4F-83D791D464BD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36E55CD-15F4-4AA8-AADE-3CC9BA11773D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8B6CFFB-360A-4AE6-98CD-37EC9D14EC3E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BCF0CF-FF6B-4067-801A-414CE224E394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AB5A5C37-65C4-46CA-9913-B4D4A723094A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838E14E-14D6-4070-9DD4-8675A67C6E79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716437" y="5001994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-53560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716437" y="5001994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-53560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B045E9-54C6-40F1-B009-274B79B94DBB}" type="datetime1">
              <a:rPr lang="es-AR" smtClean="0"/>
              <a:pPr/>
              <a:t>06/12/2016</a:t>
            </a:fld>
            <a:endParaRPr lang="es-AR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4FE0620-2D21-4EF6-9C94-CA72A9FD87DB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s-AR" dirty="0" smtClean="0"/>
              <a:t>Antenas </a:t>
            </a:r>
            <a:r>
              <a:rPr lang="es-AR" dirty="0" err="1" smtClean="0"/>
              <a:t>Microstrip</a:t>
            </a:r>
            <a:r>
              <a:rPr lang="es-AR" dirty="0" smtClean="0"/>
              <a:t>:</a:t>
            </a:r>
            <a:br>
              <a:rPr lang="es-AR" dirty="0" smtClean="0"/>
            </a:br>
            <a:r>
              <a:rPr lang="es-AR" dirty="0" smtClean="0"/>
              <a:t>Parche Rectangular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s-AR" b="1" dirty="0" smtClean="0">
                <a:latin typeface="Copperplate Gothic Light" pitchFamily="34" charset="0"/>
              </a:rPr>
              <a:t>Propagación y Sistemas Irradiantes</a:t>
            </a:r>
          </a:p>
          <a:p>
            <a:pPr algn="l"/>
            <a:r>
              <a:rPr lang="es-AR" b="1" dirty="0" smtClean="0"/>
              <a:t>Pablo Dietz</a:t>
            </a:r>
            <a:endParaRPr lang="es-A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Métodos de análisis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2140362"/>
          </a:xfrm>
        </p:spPr>
        <p:txBody>
          <a:bodyPr>
            <a:normAutofit/>
          </a:bodyPr>
          <a:lstStyle/>
          <a:p>
            <a:r>
              <a:rPr lang="es-AR" dirty="0" smtClean="0"/>
              <a:t>Modelo de líneas de transmisión</a:t>
            </a:r>
          </a:p>
          <a:p>
            <a:r>
              <a:rPr lang="es-AR" dirty="0" smtClean="0"/>
              <a:t>Modelo de cavidad</a:t>
            </a:r>
          </a:p>
          <a:p>
            <a:endParaRPr lang="es-AR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10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Efectos de bord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14876" y="3929066"/>
            <a:ext cx="4103416" cy="1285884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Modelo de líneas de transmisión I</a:t>
            </a:r>
            <a:endParaRPr lang="es-AR" dirty="0"/>
          </a:p>
        </p:txBody>
      </p:sp>
      <p:pic>
        <p:nvPicPr>
          <p:cNvPr id="5" name="4 Imagen" descr="ConstandeDielectricaEfecti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58" y="3857628"/>
            <a:ext cx="3909607" cy="1428760"/>
          </a:xfrm>
          <a:prstGeom prst="rect">
            <a:avLst/>
          </a:prstGeom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grpSp>
        <p:nvGrpSpPr>
          <p:cNvPr id="10" name="9 Grupo"/>
          <p:cNvGrpSpPr/>
          <p:nvPr/>
        </p:nvGrpSpPr>
        <p:grpSpPr>
          <a:xfrm>
            <a:off x="2214546" y="1571612"/>
            <a:ext cx="4786346" cy="1857388"/>
            <a:chOff x="4429124" y="2214554"/>
            <a:chExt cx="4929222" cy="1643074"/>
          </a:xfrm>
        </p:grpSpPr>
        <p:sp>
          <p:nvSpPr>
            <p:cNvPr id="9" name="8 Rectángulo"/>
            <p:cNvSpPr/>
            <p:nvPr/>
          </p:nvSpPr>
          <p:spPr>
            <a:xfrm>
              <a:off x="4429124" y="2214554"/>
              <a:ext cx="4929222" cy="16430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5 Imagen" descr="FormulaConstanteDielectricaEfectiva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26590" y="2428868"/>
              <a:ext cx="4517410" cy="12107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Longitud efectiva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571612"/>
            <a:ext cx="4827661" cy="385765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Modelo de líneas de transmisión II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grpSp>
        <p:nvGrpSpPr>
          <p:cNvPr id="9" name="8 Grupo"/>
          <p:cNvGrpSpPr/>
          <p:nvPr/>
        </p:nvGrpSpPr>
        <p:grpSpPr>
          <a:xfrm>
            <a:off x="5143504" y="1928802"/>
            <a:ext cx="3643338" cy="1571636"/>
            <a:chOff x="5429256" y="2000240"/>
            <a:chExt cx="3429024" cy="1285884"/>
          </a:xfrm>
        </p:grpSpPr>
        <p:sp>
          <p:nvSpPr>
            <p:cNvPr id="7" name="6 Rectángulo"/>
            <p:cNvSpPr/>
            <p:nvPr/>
          </p:nvSpPr>
          <p:spPr>
            <a:xfrm>
              <a:off x="5429256" y="2000240"/>
              <a:ext cx="3429024" cy="128588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8" name="7 Imagen" descr="FormulaDeltaL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1496" y="2143117"/>
              <a:ext cx="3183908" cy="1000132"/>
            </a:xfrm>
            <a:prstGeom prst="rect">
              <a:avLst/>
            </a:prstGeom>
          </p:spPr>
        </p:pic>
      </p:grpSp>
      <p:cxnSp>
        <p:nvCxnSpPr>
          <p:cNvPr id="18" name="17 Conector recto de flecha"/>
          <p:cNvCxnSpPr/>
          <p:nvPr/>
        </p:nvCxnSpPr>
        <p:spPr>
          <a:xfrm>
            <a:off x="4000496" y="199865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>
            <a:off x="4000496" y="2214554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/>
          <p:nvPr/>
        </p:nvCxnSpPr>
        <p:spPr>
          <a:xfrm>
            <a:off x="4000496" y="2428868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/>
          <p:nvPr/>
        </p:nvCxnSpPr>
        <p:spPr>
          <a:xfrm>
            <a:off x="4000496" y="307022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27 Conector recto de flecha"/>
          <p:cNvCxnSpPr/>
          <p:nvPr/>
        </p:nvCxnSpPr>
        <p:spPr>
          <a:xfrm>
            <a:off x="4000496" y="3286124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>
            <a:off x="4000496" y="3500438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/>
          <p:nvPr/>
        </p:nvCxnSpPr>
        <p:spPr>
          <a:xfrm>
            <a:off x="4000496" y="264318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>
            <a:off x="4000496" y="2855908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/>
          <p:nvPr/>
        </p:nvCxnSpPr>
        <p:spPr>
          <a:xfrm>
            <a:off x="642910" y="200024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/>
          <p:nvPr/>
        </p:nvCxnSpPr>
        <p:spPr>
          <a:xfrm>
            <a:off x="642910" y="221614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/>
          <p:nvPr/>
        </p:nvCxnSpPr>
        <p:spPr>
          <a:xfrm>
            <a:off x="642910" y="243045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/>
          <p:nvPr/>
        </p:nvCxnSpPr>
        <p:spPr>
          <a:xfrm>
            <a:off x="642910" y="3071810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/>
          <p:nvPr/>
        </p:nvCxnSpPr>
        <p:spPr>
          <a:xfrm>
            <a:off x="642910" y="3287712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36 Conector recto de flecha"/>
          <p:cNvCxnSpPr/>
          <p:nvPr/>
        </p:nvCxnSpPr>
        <p:spPr>
          <a:xfrm>
            <a:off x="642910" y="3502026"/>
            <a:ext cx="571504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39 Imagen" descr="Efectos de bord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3643314"/>
            <a:ext cx="5929354" cy="2148745"/>
          </a:xfrm>
          <a:prstGeom prst="rect">
            <a:avLst/>
          </a:prstGeom>
        </p:spPr>
      </p:pic>
      <p:sp>
        <p:nvSpPr>
          <p:cNvPr id="42" name="41 CuadroTexto"/>
          <p:cNvSpPr txBox="1"/>
          <p:nvPr/>
        </p:nvSpPr>
        <p:spPr>
          <a:xfrm>
            <a:off x="285720" y="314324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 smtClean="0">
                <a:solidFill>
                  <a:schemeClr val="accent2"/>
                </a:solidFill>
              </a:rPr>
              <a:t>E</a:t>
            </a:r>
            <a:endParaRPr lang="es-AR" b="1" dirty="0">
              <a:solidFill>
                <a:schemeClr val="accent2"/>
              </a:solidFill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5214942" y="3714752"/>
            <a:ext cx="357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La longitud L se elige para que haya una inversión de fase.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Modelo de líneas de transmisión III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pic>
        <p:nvPicPr>
          <p:cNvPr id="7" name="6 Marcador de contenido" descr="ModeloSmith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928926" y="1071545"/>
            <a:ext cx="5643601" cy="5249343"/>
          </a:xfrm>
        </p:spPr>
      </p:pic>
      <p:pic>
        <p:nvPicPr>
          <p:cNvPr id="9" name="8 Imagen" descr="ModCirc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94800"/>
            <a:ext cx="3410719" cy="2148844"/>
          </a:xfrm>
          <a:prstGeom prst="rect">
            <a:avLst/>
          </a:prstGeom>
        </p:spPr>
      </p:pic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571472" y="2214554"/>
          <a:ext cx="2259012" cy="441325"/>
        </p:xfrm>
        <a:graphic>
          <a:graphicData uri="http://schemas.openxmlformats.org/presentationml/2006/ole">
            <p:oleObj spid="_x0000_s2050" name="Ecuación" r:id="rId5" imgW="1168200" imgH="228600" progId="Equation.3">
              <p:embed/>
            </p:oleObj>
          </a:graphicData>
        </a:graphic>
      </p:graphicFrame>
      <p:sp>
        <p:nvSpPr>
          <p:cNvPr id="10" name="9 CuadroTexto"/>
          <p:cNvSpPr txBox="1"/>
          <p:nvPr/>
        </p:nvSpPr>
        <p:spPr>
          <a:xfrm>
            <a:off x="285720" y="1639661"/>
            <a:ext cx="3111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Notar que a la frecuencias</a:t>
            </a:r>
          </a:p>
          <a:p>
            <a:r>
              <a:rPr lang="es-AR" dirty="0" smtClean="0"/>
              <a:t>de resonancia:</a:t>
            </a:r>
            <a:endParaRPr lang="es-AR" dirty="0"/>
          </a:p>
        </p:txBody>
      </p:sp>
      <p:sp>
        <p:nvSpPr>
          <p:cNvPr id="11" name="10 CuadroTexto"/>
          <p:cNvSpPr txBox="1"/>
          <p:nvPr/>
        </p:nvSpPr>
        <p:spPr>
          <a:xfrm>
            <a:off x="285720" y="2711231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Es decir que:</a:t>
            </a:r>
            <a:endParaRPr lang="es-AR" dirty="0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74700" y="2857500"/>
          <a:ext cx="1890713" cy="830263"/>
        </p:xfrm>
        <a:graphic>
          <a:graphicData uri="http://schemas.openxmlformats.org/presentationml/2006/ole">
            <p:oleObj spid="_x0000_s2051" name="Ecuación" r:id="rId6" imgW="97776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142844" y="1214422"/>
            <a:ext cx="3214678" cy="9286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Modelo de líneas de transmisión IV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pic>
        <p:nvPicPr>
          <p:cNvPr id="7" name="6 Marcador de contenido" descr="ModeloSmith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928926" y="1069585"/>
            <a:ext cx="6143668" cy="5242300"/>
          </a:xfrm>
        </p:spPr>
      </p:pic>
      <p:pic>
        <p:nvPicPr>
          <p:cNvPr id="8" name="7 Imagen" descr="ModCirc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06" y="4357694"/>
            <a:ext cx="3148695" cy="1714512"/>
          </a:xfrm>
          <a:prstGeom prst="rect">
            <a:avLst/>
          </a:prstGeom>
        </p:spPr>
      </p:pic>
      <p:graphicFrame>
        <p:nvGraphicFramePr>
          <p:cNvPr id="9" name="8 Objeto"/>
          <p:cNvGraphicFramePr>
            <a:graphicFrameLocks noChangeAspect="1"/>
          </p:cNvGraphicFramePr>
          <p:nvPr/>
        </p:nvGraphicFramePr>
        <p:xfrm>
          <a:off x="4406900" y="3327400"/>
          <a:ext cx="330200" cy="203200"/>
        </p:xfrm>
        <a:graphic>
          <a:graphicData uri="http://schemas.openxmlformats.org/presentationml/2006/ole">
            <p:oleObj spid="_x0000_s1026" name="Ecuación" r:id="rId5" imgW="330120" imgH="203040" progId="Equation.3">
              <p:embed/>
            </p:oleObj>
          </a:graphicData>
        </a:graphic>
      </p:graphicFrame>
      <p:graphicFrame>
        <p:nvGraphicFramePr>
          <p:cNvPr id="11" name="10 Objeto"/>
          <p:cNvGraphicFramePr>
            <a:graphicFrameLocks noChangeAspect="1"/>
          </p:cNvGraphicFramePr>
          <p:nvPr/>
        </p:nvGraphicFramePr>
        <p:xfrm>
          <a:off x="142844" y="2428868"/>
          <a:ext cx="1989137" cy="1717675"/>
        </p:xfrm>
        <a:graphic>
          <a:graphicData uri="http://schemas.openxmlformats.org/presentationml/2006/ole">
            <p:oleObj spid="_x0000_s1029" name="Ecuación" r:id="rId6" imgW="1028520" imgH="888840" progId="Equation.3">
              <p:embed/>
            </p:oleObj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142844" y="1214422"/>
          <a:ext cx="3214678" cy="908050"/>
        </p:xfrm>
        <a:graphic>
          <a:graphicData uri="http://schemas.openxmlformats.org/presentationml/2006/ole">
            <p:oleObj spid="_x0000_s1030" name="Ecuación" r:id="rId7" imgW="1625400" imgH="469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G1vs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76" y="1500174"/>
            <a:ext cx="6794962" cy="4643470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Modelo de líneas de transmisión V</a:t>
            </a:r>
            <a:endParaRPr lang="es-AR" i="1" dirty="0"/>
          </a:p>
        </p:txBody>
      </p:sp>
      <p:pic>
        <p:nvPicPr>
          <p:cNvPr id="7" name="6 Imagen" descr="ModCirc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83" y="3214686"/>
            <a:ext cx="3288276" cy="2071702"/>
          </a:xfrm>
          <a:prstGeom prst="rect">
            <a:avLst/>
          </a:prstGeom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15</a:t>
            </a:fld>
            <a:endParaRPr lang="es-AR"/>
          </a:p>
        </p:txBody>
      </p:sp>
      <p:sp>
        <p:nvSpPr>
          <p:cNvPr id="9" name="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10" name="9 Rectángulo"/>
          <p:cNvSpPr/>
          <p:nvPr/>
        </p:nvSpPr>
        <p:spPr>
          <a:xfrm>
            <a:off x="2143108" y="1785926"/>
            <a:ext cx="350046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W ↑ → R</a:t>
            </a:r>
            <a:r>
              <a:rPr lang="es-E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in</a:t>
            </a:r>
            <a:r>
              <a:rPr lang="es-ES" sz="4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↓</a:t>
            </a:r>
            <a:endParaRPr lang="es-ES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Modelo de </a:t>
            </a:r>
            <a:r>
              <a:rPr lang="es-AR" dirty="0" smtClean="0"/>
              <a:t>líneas</a:t>
            </a:r>
            <a:br>
              <a:rPr lang="es-AR" dirty="0" smtClean="0"/>
            </a:br>
            <a:r>
              <a:rPr lang="es-AR" dirty="0" smtClean="0"/>
              <a:t>de </a:t>
            </a:r>
            <a:r>
              <a:rPr lang="es-AR" dirty="0" smtClean="0"/>
              <a:t>transmisión </a:t>
            </a:r>
            <a:r>
              <a:rPr lang="es-AR" dirty="0" smtClean="0"/>
              <a:t>VI</a:t>
            </a:r>
            <a:endParaRPr lang="es-AR" dirty="0"/>
          </a:p>
        </p:txBody>
      </p:sp>
      <p:pic>
        <p:nvPicPr>
          <p:cNvPr id="8" name="7 Marcador de contenido" descr="ModCirc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714489"/>
            <a:ext cx="3786214" cy="2385416"/>
          </a:xfrm>
        </p:spPr>
      </p:pic>
      <p:pic>
        <p:nvPicPr>
          <p:cNvPr id="12" name="5 Marcador de contenido" descr="AdaptacionCircuito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857232"/>
            <a:ext cx="3906403" cy="4207686"/>
          </a:xfrm>
          <a:prstGeom prst="rect">
            <a:avLst/>
          </a:prstGeom>
        </p:spPr>
      </p:pic>
      <p:pic>
        <p:nvPicPr>
          <p:cNvPr id="9" name="8 Imagen" descr="AdaptacionCircuito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3438" y="4143380"/>
            <a:ext cx="4000528" cy="2320716"/>
          </a:xfrm>
          <a:prstGeom prst="rect">
            <a:avLst/>
          </a:prstGeom>
        </p:spPr>
      </p:pic>
      <p:sp>
        <p:nvSpPr>
          <p:cNvPr id="11" name="10 Flecha derecha"/>
          <p:cNvSpPr/>
          <p:nvPr/>
        </p:nvSpPr>
        <p:spPr>
          <a:xfrm rot="2218886">
            <a:off x="3665037" y="4063609"/>
            <a:ext cx="106567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12 Flecha derecha"/>
          <p:cNvSpPr/>
          <p:nvPr/>
        </p:nvSpPr>
        <p:spPr>
          <a:xfrm rot="20415097">
            <a:off x="3764703" y="2116645"/>
            <a:ext cx="763621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14 Rectángulo"/>
          <p:cNvSpPr/>
          <p:nvPr/>
        </p:nvSpPr>
        <p:spPr>
          <a:xfrm>
            <a:off x="4643438" y="785794"/>
            <a:ext cx="4071966" cy="3357586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16</a:t>
            </a:fld>
            <a:endParaRPr lang="es-AR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14" name="13 CuadroTexto"/>
          <p:cNvSpPr txBox="1"/>
          <p:nvPr/>
        </p:nvSpPr>
        <p:spPr>
          <a:xfrm>
            <a:off x="500034" y="4071942"/>
            <a:ext cx="30003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La impedancia en el borde del parche es muy elevada comparada con la impedancia característica de 50</a:t>
            </a:r>
            <a:r>
              <a:rPr lang="el-GR" dirty="0" smtClean="0">
                <a:cs typeface="Times New Roman"/>
              </a:rPr>
              <a:t>Ω</a:t>
            </a:r>
            <a:r>
              <a:rPr lang="es-AR" dirty="0" smtClean="0">
                <a:cs typeface="Times New Roman"/>
              </a:rPr>
              <a:t> de la línea de alimentación.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Adaptacio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8773" y="1428736"/>
            <a:ext cx="3975193" cy="4866126"/>
          </a:xfrm>
        </p:spPr>
      </p:pic>
      <p:pic>
        <p:nvPicPr>
          <p:cNvPr id="5" name="5 Marcador de contenido" descr="AdaptacionCircuito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4" y="1393280"/>
            <a:ext cx="4071966" cy="4386018"/>
          </a:xfrm>
          <a:prstGeom prst="rect">
            <a:avLst/>
          </a:prstGeo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29642" cy="1143000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Modelo de líneas de transmisión </a:t>
            </a:r>
            <a:r>
              <a:rPr lang="es-AR" dirty="0" smtClean="0"/>
              <a:t>VII</a:t>
            </a:r>
            <a:endParaRPr lang="es-AR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17</a:t>
            </a:fld>
            <a:endParaRPr lang="es-AR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graphicFrame>
        <p:nvGraphicFramePr>
          <p:cNvPr id="32769" name="Object 1"/>
          <p:cNvGraphicFramePr>
            <a:graphicFrameLocks noChangeAspect="1"/>
          </p:cNvGraphicFramePr>
          <p:nvPr/>
        </p:nvGraphicFramePr>
        <p:xfrm>
          <a:off x="2786050" y="4714884"/>
          <a:ext cx="1522412" cy="441325"/>
        </p:xfrm>
        <a:graphic>
          <a:graphicData uri="http://schemas.openxmlformats.org/presentationml/2006/ole">
            <p:oleObj spid="_x0000_s32769" name="Ecuación" r:id="rId5" imgW="787320" imgH="2286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contenido" descr="Modo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3845" y="1481138"/>
            <a:ext cx="5244369" cy="452596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Modelo de cavidad I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500035" y="1611989"/>
            <a:ext cx="25003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El parche admite varias distribuciones de campo (modos)</a:t>
            </a:r>
          </a:p>
          <a:p>
            <a:r>
              <a:rPr lang="es-AR" dirty="0" smtClean="0"/>
              <a:t>de acuerdo con las soluciones de la ecuación de onda homogénea y las condiciones de contorno.</a:t>
            </a:r>
            <a:endParaRPr lang="es-AR" dirty="0"/>
          </a:p>
        </p:txBody>
      </p:sp>
      <p:sp>
        <p:nvSpPr>
          <p:cNvPr id="10" name="9 Rectángulo"/>
          <p:cNvSpPr/>
          <p:nvPr/>
        </p:nvSpPr>
        <p:spPr>
          <a:xfrm>
            <a:off x="3000364" y="1500174"/>
            <a:ext cx="2571768" cy="20002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Modelo de cavidad II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19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pic>
        <p:nvPicPr>
          <p:cNvPr id="8" name="7 Marcador de contenido" descr="JsM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093" y="1050207"/>
            <a:ext cx="6501617" cy="50219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INTRODUCCIÓN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783172"/>
          </a:xfrm>
        </p:spPr>
        <p:txBody>
          <a:bodyPr>
            <a:normAutofit fontScale="92500" lnSpcReduction="10000"/>
          </a:bodyPr>
          <a:lstStyle/>
          <a:p>
            <a:r>
              <a:rPr lang="es-AR" dirty="0" smtClean="0"/>
              <a:t>Características básicas</a:t>
            </a:r>
          </a:p>
          <a:p>
            <a:r>
              <a:rPr lang="es-AR" dirty="0" smtClean="0"/>
              <a:t>Métodos de alimentación</a:t>
            </a:r>
          </a:p>
          <a:p>
            <a:r>
              <a:rPr lang="es-AR" dirty="0" smtClean="0"/>
              <a:t>Métodos de análisis</a:t>
            </a:r>
          </a:p>
          <a:p>
            <a:r>
              <a:rPr lang="es-AR" dirty="0" smtClean="0"/>
              <a:t>Ventajas y desventajas</a:t>
            </a:r>
          </a:p>
          <a:p>
            <a:r>
              <a:rPr lang="es-AR" dirty="0" smtClean="0"/>
              <a:t>Aplicaciones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PlanoEH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76" y="3531690"/>
            <a:ext cx="6819280" cy="2540516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20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Modelo de cavidad III</a:t>
            </a:r>
            <a:endParaRPr lang="es-AR" dirty="0"/>
          </a:p>
        </p:txBody>
      </p:sp>
      <p:pic>
        <p:nvPicPr>
          <p:cNvPr id="7" name="6 Imagen" descr="CorrientesMagnetica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1071546"/>
            <a:ext cx="4391487" cy="2504821"/>
          </a:xfrm>
          <a:prstGeom prst="rect">
            <a:avLst/>
          </a:prstGeom>
        </p:spPr>
      </p:pic>
      <p:pic>
        <p:nvPicPr>
          <p:cNvPr id="8" name="7 Imagen" descr="CorrientesMagnetica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90" y="1000108"/>
            <a:ext cx="4010505" cy="29149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Diseño e implementación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/>
              <a:t>Cálculo</a:t>
            </a:r>
          </a:p>
          <a:p>
            <a:r>
              <a:rPr lang="es-AR" dirty="0" smtClean="0"/>
              <a:t>Simulación</a:t>
            </a:r>
          </a:p>
          <a:p>
            <a:r>
              <a:rPr lang="es-AR" dirty="0" smtClean="0"/>
              <a:t>Optimización</a:t>
            </a:r>
          </a:p>
          <a:p>
            <a:r>
              <a:rPr lang="es-AR" dirty="0" smtClean="0"/>
              <a:t>Construcción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AR" dirty="0" smtClean="0"/>
              <a:t>La idea es mejorar la conectividad de un enlace</a:t>
            </a:r>
          </a:p>
          <a:p>
            <a:pPr>
              <a:buNone/>
            </a:pPr>
            <a:r>
              <a:rPr lang="es-AR" dirty="0" smtClean="0"/>
              <a:t>WIFI hogareño para las normas G y N.</a:t>
            </a:r>
          </a:p>
          <a:p>
            <a:pPr>
              <a:buNone/>
            </a:pPr>
            <a:endParaRPr lang="es-AR" dirty="0" smtClean="0"/>
          </a:p>
          <a:p>
            <a:r>
              <a:rPr lang="es-AR" dirty="0" smtClean="0"/>
              <a:t>Frecuencia de resonancia (</a:t>
            </a:r>
            <a:r>
              <a:rPr lang="es-AR" dirty="0" err="1" smtClean="0"/>
              <a:t>fr</a:t>
            </a:r>
            <a:r>
              <a:rPr lang="es-AR" dirty="0" smtClean="0"/>
              <a:t>): 2.422 GHz</a:t>
            </a:r>
          </a:p>
          <a:p>
            <a:r>
              <a:rPr lang="es-AR" dirty="0" smtClean="0"/>
              <a:t>ROE &lt; 2 con un BW &gt; 44</a:t>
            </a:r>
            <a:r>
              <a:rPr lang="es-AR" dirty="0" smtClean="0"/>
              <a:t> MHz</a:t>
            </a:r>
          </a:p>
          <a:p>
            <a:r>
              <a:rPr lang="es-AR" dirty="0" smtClean="0"/>
              <a:t>Directividad &gt; 3dB</a:t>
            </a:r>
          </a:p>
          <a:p>
            <a:r>
              <a:rPr lang="es-AR" dirty="0" smtClean="0"/>
              <a:t>Altura del sustrato (h): 1.6 mm</a:t>
            </a:r>
          </a:p>
          <a:p>
            <a:r>
              <a:rPr lang="es-AR" dirty="0" smtClean="0"/>
              <a:t>Constante relativa dieléctrica del sustrato: 4.5</a:t>
            </a:r>
          </a:p>
          <a:p>
            <a:r>
              <a:rPr lang="es-AR" dirty="0" smtClean="0"/>
              <a:t>Tangente de pérdidas: 0.0025</a:t>
            </a: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22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Especificaciones</a:t>
            </a:r>
            <a:endParaRPr lang="es-A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23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Cálculo I</a:t>
            </a:r>
            <a:endParaRPr lang="es-AR" dirty="0"/>
          </a:p>
        </p:txBody>
      </p:sp>
      <p:graphicFrame>
        <p:nvGraphicFramePr>
          <p:cNvPr id="6" name="5 Marcador de contenido"/>
          <p:cNvGraphicFramePr>
            <a:graphicFrameLocks noChangeAspect="1"/>
          </p:cNvGraphicFramePr>
          <p:nvPr>
            <p:ph idx="1"/>
          </p:nvPr>
        </p:nvGraphicFramePr>
        <p:xfrm>
          <a:off x="642910" y="1571612"/>
          <a:ext cx="3957637" cy="3687763"/>
        </p:xfrm>
        <a:graphic>
          <a:graphicData uri="http://schemas.openxmlformats.org/presentationml/2006/ole">
            <p:oleObj spid="_x0000_s26626" name="Ecuación" r:id="rId3" imgW="2971800" imgH="2768400" progId="Equation.3">
              <p:embed/>
            </p:oleObj>
          </a:graphicData>
        </a:graphic>
      </p:graphicFrame>
      <p:pic>
        <p:nvPicPr>
          <p:cNvPr id="8" name="7 Imagen" descr="CalculoParch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271" y="1428736"/>
            <a:ext cx="4192762" cy="38576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24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Cálculo II</a:t>
            </a:r>
            <a:endParaRPr lang="es-AR" dirty="0"/>
          </a:p>
        </p:txBody>
      </p:sp>
      <p:pic>
        <p:nvPicPr>
          <p:cNvPr id="8" name="7 Imagen" descr="CalculoParch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271" y="1428736"/>
            <a:ext cx="4192762" cy="3857652"/>
          </a:xfrm>
          <a:prstGeom prst="rect">
            <a:avLst/>
          </a:prstGeom>
        </p:spPr>
      </p:pic>
      <p:graphicFrame>
        <p:nvGraphicFramePr>
          <p:cNvPr id="11" name="10 Marcador de contenido"/>
          <p:cNvGraphicFramePr>
            <a:graphicFrameLocks noGrp="1"/>
          </p:cNvGraphicFramePr>
          <p:nvPr>
            <p:ph idx="1"/>
          </p:nvPr>
        </p:nvGraphicFramePr>
        <p:xfrm>
          <a:off x="671513" y="1690376"/>
          <a:ext cx="397192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33"/>
                <a:gridCol w="1214446"/>
                <a:gridCol w="121444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Dimensión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Valor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Unidad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t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35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 smtClean="0">
                          <a:latin typeface="+mn-lt"/>
                          <a:cs typeface="Times New Roman"/>
                        </a:rPr>
                        <a:t>μ</a:t>
                      </a:r>
                      <a:r>
                        <a:rPr lang="es-AR" dirty="0" smtClean="0"/>
                        <a:t>m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h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mm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W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37.35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mm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L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28.85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mm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Wg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70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mm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Lg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60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mm</a:t>
                      </a:r>
                      <a:endParaRPr lang="es-AR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Esquematic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660" y="1428736"/>
            <a:ext cx="4143372" cy="3820555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25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Simulación I</a:t>
            </a:r>
            <a:endParaRPr lang="es-AR" dirty="0"/>
          </a:p>
        </p:txBody>
      </p:sp>
      <p:pic>
        <p:nvPicPr>
          <p:cNvPr id="7" name="6 Marcador de contenido" descr="RL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0174"/>
            <a:ext cx="5045082" cy="3786214"/>
          </a:xfrm>
          <a:prstGeom prst="rect">
            <a:avLst/>
          </a:prstGeom>
        </p:spPr>
      </p:pic>
      <p:sp>
        <p:nvSpPr>
          <p:cNvPr id="9" name="8 Elipse"/>
          <p:cNvSpPr/>
          <p:nvPr/>
        </p:nvSpPr>
        <p:spPr>
          <a:xfrm>
            <a:off x="2643174" y="3286124"/>
            <a:ext cx="142876" cy="1428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3" name="12 Conector recto de flecha"/>
          <p:cNvCxnSpPr>
            <a:stCxn id="9" idx="2"/>
          </p:cNvCxnSpPr>
          <p:nvPr/>
        </p:nvCxnSpPr>
        <p:spPr>
          <a:xfrm rot="10800000">
            <a:off x="1785918" y="3357562"/>
            <a:ext cx="857256" cy="15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9" idx="6"/>
          </p:cNvCxnSpPr>
          <p:nvPr/>
        </p:nvCxnSpPr>
        <p:spPr>
          <a:xfrm>
            <a:off x="2786050" y="3357562"/>
            <a:ext cx="857256" cy="15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CuadroTexto"/>
          <p:cNvSpPr txBox="1"/>
          <p:nvPr/>
        </p:nvSpPr>
        <p:spPr>
          <a:xfrm>
            <a:off x="1754372" y="2786058"/>
            <a:ext cx="60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L↑</a:t>
            </a:r>
            <a:endParaRPr lang="es-AR" sz="2800" b="1" dirty="0">
              <a:solidFill>
                <a:schemeClr val="accent2"/>
              </a:solidFill>
            </a:endParaRPr>
          </a:p>
        </p:txBody>
      </p:sp>
      <p:sp>
        <p:nvSpPr>
          <p:cNvPr id="19" name="18 Rectángulo"/>
          <p:cNvSpPr/>
          <p:nvPr/>
        </p:nvSpPr>
        <p:spPr>
          <a:xfrm>
            <a:off x="3254570" y="2786058"/>
            <a:ext cx="603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b="1" dirty="0" smtClean="0">
                <a:solidFill>
                  <a:schemeClr val="accent2"/>
                </a:solidFill>
                <a:latin typeface="Times New Roman"/>
                <a:cs typeface="Times New Roman"/>
              </a:rPr>
              <a:t>L↓</a:t>
            </a:r>
            <a:endParaRPr lang="es-AR" sz="2800" b="1" dirty="0">
              <a:solidFill>
                <a:schemeClr val="accent2"/>
              </a:solidFill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2643174" y="4786322"/>
            <a:ext cx="142876" cy="1428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4" name="23 Conector recto de flecha"/>
          <p:cNvCxnSpPr>
            <a:stCxn id="26" idx="1"/>
            <a:endCxn id="20" idx="7"/>
          </p:cNvCxnSpPr>
          <p:nvPr/>
        </p:nvCxnSpPr>
        <p:spPr>
          <a:xfrm rot="10800000" flipV="1">
            <a:off x="2765126" y="4172040"/>
            <a:ext cx="378114" cy="63520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CuadroTexto"/>
          <p:cNvSpPr txBox="1"/>
          <p:nvPr/>
        </p:nvSpPr>
        <p:spPr>
          <a:xfrm>
            <a:off x="3143240" y="3571876"/>
            <a:ext cx="17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Se ajusta </a:t>
            </a:r>
            <a:r>
              <a:rPr lang="es-AR" b="1" dirty="0" smtClean="0"/>
              <a:t>y</a:t>
            </a:r>
            <a:r>
              <a:rPr lang="es-AR" sz="1050" b="1" dirty="0" smtClean="0"/>
              <a:t>0</a:t>
            </a:r>
            <a:r>
              <a:rPr lang="es-AR" dirty="0" smtClean="0"/>
              <a:t> y </a:t>
            </a:r>
            <a:r>
              <a:rPr lang="es-AR" b="1" dirty="0" smtClean="0"/>
              <a:t>g</a:t>
            </a:r>
            <a:r>
              <a:rPr lang="es-AR" dirty="0" smtClean="0"/>
              <a:t> para lograr una mejor adaptación</a:t>
            </a:r>
            <a:endParaRPr lang="es-AR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contenido" descr="RL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065" y="1428736"/>
            <a:ext cx="5643936" cy="4235640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26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Simulación II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214283" y="1357298"/>
            <a:ext cx="364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accent4"/>
                </a:solidFill>
              </a:rPr>
              <a:t>Simulación: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fr =</a:t>
            </a:r>
            <a:r>
              <a:rPr lang="es-AR" dirty="0" smtClean="0">
                <a:solidFill>
                  <a:schemeClr val="accent4"/>
                </a:solidFill>
              </a:rPr>
              <a:t> 2.4220 GHz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RL @ 2.4220 GHz =</a:t>
            </a:r>
            <a:r>
              <a:rPr lang="es-AR" dirty="0" smtClean="0">
                <a:solidFill>
                  <a:schemeClr val="accent4"/>
                </a:solidFill>
              </a:rPr>
              <a:t> -52.2 dB</a:t>
            </a:r>
          </a:p>
        </p:txBody>
      </p:sp>
      <p:pic>
        <p:nvPicPr>
          <p:cNvPr id="9" name="8 Imagen" descr="me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2714621"/>
            <a:ext cx="2660381" cy="2286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Esquematic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9932" y="1285861"/>
            <a:ext cx="4958347" cy="4572032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27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Simulación III</a:t>
            </a:r>
            <a:endParaRPr lang="es-AR" dirty="0"/>
          </a:p>
        </p:txBody>
      </p:sp>
      <p:graphicFrame>
        <p:nvGraphicFramePr>
          <p:cNvPr id="8" name="7 Tabla"/>
          <p:cNvGraphicFramePr>
            <a:graphicFrameLocks noGrp="1"/>
          </p:cNvGraphicFramePr>
          <p:nvPr/>
        </p:nvGraphicFramePr>
        <p:xfrm>
          <a:off x="428595" y="1285860"/>
          <a:ext cx="328614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321"/>
                <a:gridCol w="857256"/>
                <a:gridCol w="107157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Magnitud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Valor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Unidad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h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1.6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mm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37.35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mm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L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28.55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mm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W</a:t>
                      </a:r>
                      <a:r>
                        <a:rPr lang="es-AR" sz="1400" dirty="0" smtClean="0"/>
                        <a:t>g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70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mm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L</a:t>
                      </a:r>
                      <a:r>
                        <a:rPr lang="es-AR" sz="1400" dirty="0" smtClean="0"/>
                        <a:t>g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60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mm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W</a:t>
                      </a:r>
                      <a:r>
                        <a:rPr lang="es-AR" sz="1400" dirty="0" smtClean="0"/>
                        <a:t>0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3.05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mm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g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1.4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mm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800" b="1" dirty="0" smtClean="0">
                          <a:solidFill>
                            <a:schemeClr val="accent2"/>
                          </a:solidFill>
                        </a:rPr>
                        <a:t>y</a:t>
                      </a:r>
                      <a:r>
                        <a:rPr lang="es-AR" sz="1400" b="1" dirty="0" smtClean="0">
                          <a:solidFill>
                            <a:schemeClr val="accent2"/>
                          </a:solidFill>
                        </a:rPr>
                        <a:t>0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7.94</a:t>
                      </a:r>
                      <a:endParaRPr lang="es-AR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b="1" dirty="0" smtClean="0">
                          <a:solidFill>
                            <a:schemeClr val="accent2"/>
                          </a:solidFill>
                        </a:rPr>
                        <a:t>mm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6 CuadroTexto"/>
          <p:cNvSpPr txBox="1"/>
          <p:nvPr/>
        </p:nvSpPr>
        <p:spPr>
          <a:xfrm>
            <a:off x="428596" y="4857760"/>
            <a:ext cx="3286148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Se observa un </a:t>
            </a:r>
            <a:r>
              <a:rPr lang="es-AR" b="1" dirty="0" smtClean="0"/>
              <a:t>error del 1.05% </a:t>
            </a:r>
            <a:r>
              <a:rPr lang="es-AR" dirty="0" smtClean="0"/>
              <a:t>con respecto a los valores calculados de </a:t>
            </a:r>
            <a:r>
              <a:rPr lang="es-AR" b="1" dirty="0" smtClean="0"/>
              <a:t>W</a:t>
            </a:r>
            <a:r>
              <a:rPr lang="es-AR" dirty="0" smtClean="0"/>
              <a:t> y </a:t>
            </a:r>
            <a:r>
              <a:rPr lang="es-AR" b="1" dirty="0" smtClean="0"/>
              <a:t>L</a:t>
            </a:r>
            <a:endParaRPr lang="es-AR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Layout</a:t>
            </a:r>
            <a:r>
              <a:rPr lang="es-AR" dirty="0" smtClean="0"/>
              <a:t> y antena terminada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pic>
        <p:nvPicPr>
          <p:cNvPr id="7" name="6 Imagen" descr="SMA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4619642"/>
            <a:ext cx="1524000" cy="1238250"/>
          </a:xfrm>
          <a:prstGeom prst="rect">
            <a:avLst/>
          </a:prstGeom>
        </p:spPr>
      </p:pic>
      <p:pic>
        <p:nvPicPr>
          <p:cNvPr id="8" name="7 Imagen" descr="AntenaFinal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280" y="1475525"/>
            <a:ext cx="3929058" cy="2739293"/>
          </a:xfrm>
          <a:prstGeom prst="rect">
            <a:avLst/>
          </a:prstGeom>
        </p:spPr>
      </p:pic>
      <p:pic>
        <p:nvPicPr>
          <p:cNvPr id="6" name="5 Marcador de contenido" descr="Layout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7729" y="1485719"/>
            <a:ext cx="2571263" cy="2204385"/>
          </a:xfrm>
          <a:ln>
            <a:solidFill>
              <a:schemeClr val="tx1"/>
            </a:solidFill>
          </a:ln>
        </p:spPr>
      </p:pic>
      <p:pic>
        <p:nvPicPr>
          <p:cNvPr id="9" name="8 Imagen" descr="AntenaFinal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00496" y="4286256"/>
            <a:ext cx="4500562" cy="1847117"/>
          </a:xfrm>
          <a:prstGeom prst="rect">
            <a:avLst/>
          </a:prstGeom>
        </p:spPr>
      </p:pic>
      <p:cxnSp>
        <p:nvCxnSpPr>
          <p:cNvPr id="11" name="10 Conector recto de flecha"/>
          <p:cNvCxnSpPr>
            <a:endCxn id="14" idx="6"/>
          </p:cNvCxnSpPr>
          <p:nvPr/>
        </p:nvCxnSpPr>
        <p:spPr>
          <a:xfrm rot="10800000">
            <a:off x="3286116" y="5107794"/>
            <a:ext cx="2643206" cy="39291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Elipse"/>
          <p:cNvSpPr/>
          <p:nvPr/>
        </p:nvSpPr>
        <p:spPr>
          <a:xfrm>
            <a:off x="1000100" y="4214818"/>
            <a:ext cx="2286016" cy="178595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Mediciones y resultados obtenidos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dirty="0" smtClean="0"/>
              <a:t>Bancos de medición</a:t>
            </a:r>
          </a:p>
          <a:p>
            <a:r>
              <a:rPr lang="es-AR" dirty="0" smtClean="0"/>
              <a:t>Campo lejano</a:t>
            </a:r>
          </a:p>
          <a:p>
            <a:r>
              <a:rPr lang="es-AR" dirty="0" smtClean="0"/>
              <a:t>Pérdida de retorno</a:t>
            </a:r>
          </a:p>
          <a:p>
            <a:r>
              <a:rPr lang="es-AR" dirty="0" smtClean="0"/>
              <a:t>Diagramas de radiación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29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Marcador de contenido" descr="Parch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9190" y="1571612"/>
            <a:ext cx="4013525" cy="1867032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Características básicas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6" name="5 CuadroTexto"/>
          <p:cNvSpPr txBox="1"/>
          <p:nvPr/>
        </p:nvSpPr>
        <p:spPr>
          <a:xfrm>
            <a:off x="428596" y="1523044"/>
            <a:ext cx="48577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Las antenas </a:t>
            </a:r>
            <a:r>
              <a:rPr lang="es-AR" i="1" dirty="0" err="1" smtClean="0"/>
              <a:t>microstrip</a:t>
            </a:r>
            <a:r>
              <a:rPr lang="es-AR" dirty="0" smtClean="0"/>
              <a:t>  consisten de un parche metálico el la parte superior de un sustrato delgado con un plano de masa en su parte inferior.</a:t>
            </a:r>
          </a:p>
          <a:p>
            <a:r>
              <a:rPr lang="es-AR" dirty="0" smtClean="0"/>
              <a:t>Las dimensiones del parche son comparables con</a:t>
            </a:r>
            <a:r>
              <a:rPr lang="es-AR" dirty="0" smtClean="0">
                <a:latin typeface="+mj-lt"/>
              </a:rPr>
              <a:t> </a:t>
            </a:r>
            <a:r>
              <a:rPr lang="el-GR" dirty="0" smtClean="0">
                <a:latin typeface="+mj-lt"/>
                <a:cs typeface="Times New Roman"/>
              </a:rPr>
              <a:t>λ</a:t>
            </a:r>
            <a:r>
              <a:rPr lang="es-AR" dirty="0" smtClean="0">
                <a:latin typeface="+mj-lt"/>
                <a:cs typeface="Times New Roman"/>
              </a:rPr>
              <a:t>.</a:t>
            </a:r>
          </a:p>
        </p:txBody>
      </p:sp>
      <p:pic>
        <p:nvPicPr>
          <p:cNvPr id="8" name="7 Imagen" descr="TiposParch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3907458"/>
            <a:ext cx="4548633" cy="1736120"/>
          </a:xfrm>
          <a:prstGeom prst="rect">
            <a:avLst/>
          </a:prstGeom>
        </p:spPr>
      </p:pic>
      <p:sp>
        <p:nvSpPr>
          <p:cNvPr id="9" name="8 Rectángulo"/>
          <p:cNvSpPr/>
          <p:nvPr/>
        </p:nvSpPr>
        <p:spPr>
          <a:xfrm>
            <a:off x="571472" y="3857628"/>
            <a:ext cx="3643338" cy="78581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CuadroTexto"/>
          <p:cNvSpPr txBox="1"/>
          <p:nvPr/>
        </p:nvSpPr>
        <p:spPr>
          <a:xfrm>
            <a:off x="5214942" y="4071942"/>
            <a:ext cx="357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Existen varios tipos de parche siendo los mas comunes los de formato rectangular y el circular.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BancoMedicionR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285860"/>
            <a:ext cx="2786081" cy="1597901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30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Bancos de medición</a:t>
            </a:r>
            <a:endParaRPr lang="es-AR" dirty="0"/>
          </a:p>
        </p:txBody>
      </p:sp>
      <p:pic>
        <p:nvPicPr>
          <p:cNvPr id="9" name="8 Imagen" descr="BancoMedicionPatronRadiac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74" y="2877183"/>
            <a:ext cx="6500858" cy="3480775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3786182" y="1357298"/>
            <a:ext cx="3500462" cy="14773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Banco de mediciones utilizado en la medición de la </a:t>
            </a:r>
            <a:r>
              <a:rPr lang="es-AR" b="1" dirty="0" smtClean="0"/>
              <a:t>pérdida de retorno</a:t>
            </a:r>
            <a:r>
              <a:rPr lang="es-AR" dirty="0" smtClean="0"/>
              <a:t>, ósea el parámetro S11 expresado en dB.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714348" y="3389186"/>
            <a:ext cx="1714512" cy="175432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Banco de medición utilizado en la medición del </a:t>
            </a:r>
            <a:r>
              <a:rPr lang="es-AR" b="1" dirty="0" smtClean="0"/>
              <a:t>diagrama de radiación</a:t>
            </a:r>
            <a:endParaRPr lang="es-AR" b="1" dirty="0"/>
          </a:p>
        </p:txBody>
      </p:sp>
      <p:sp>
        <p:nvSpPr>
          <p:cNvPr id="18" name="17 Rectángulo"/>
          <p:cNvSpPr/>
          <p:nvPr/>
        </p:nvSpPr>
        <p:spPr>
          <a:xfrm>
            <a:off x="5500694" y="5514996"/>
            <a:ext cx="914400" cy="48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18 CuadroTexto"/>
          <p:cNvSpPr txBox="1"/>
          <p:nvPr/>
        </p:nvSpPr>
        <p:spPr>
          <a:xfrm>
            <a:off x="5521559" y="571501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1.5m</a:t>
            </a:r>
            <a:endParaRPr lang="es-A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CampoLejan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926" y="1179489"/>
            <a:ext cx="5932546" cy="4892718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31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Aproximación de campo lejano</a:t>
            </a:r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571472" y="3746376"/>
            <a:ext cx="1643074" cy="175432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D ~ 250mm</a:t>
            </a:r>
          </a:p>
          <a:p>
            <a:endParaRPr lang="es-AR" dirty="0" smtClean="0"/>
          </a:p>
          <a:p>
            <a:r>
              <a:rPr lang="es-AR" dirty="0" smtClean="0"/>
              <a:t>R1 = 0.22 m</a:t>
            </a:r>
          </a:p>
          <a:p>
            <a:r>
              <a:rPr lang="es-AR" b="1" dirty="0" smtClean="0"/>
              <a:t>R2 = 1.00 m</a:t>
            </a:r>
          </a:p>
          <a:p>
            <a:endParaRPr lang="es-AR" b="1" dirty="0" smtClean="0"/>
          </a:p>
          <a:p>
            <a:r>
              <a:rPr lang="es-AR" b="1" dirty="0" smtClean="0"/>
              <a:t>R2 &lt;1.5m </a:t>
            </a:r>
            <a:endParaRPr lang="es-AR" b="1" dirty="0"/>
          </a:p>
        </p:txBody>
      </p:sp>
      <p:sp>
        <p:nvSpPr>
          <p:cNvPr id="10" name="9 Rectángulo"/>
          <p:cNvSpPr/>
          <p:nvPr/>
        </p:nvSpPr>
        <p:spPr>
          <a:xfrm>
            <a:off x="6215074" y="5300682"/>
            <a:ext cx="914400" cy="485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8 CuadroTexto"/>
          <p:cNvSpPr txBox="1"/>
          <p:nvPr/>
        </p:nvSpPr>
        <p:spPr>
          <a:xfrm>
            <a:off x="6235939" y="550070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1.5m</a:t>
            </a:r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428596" y="1214422"/>
            <a:ext cx="2857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Para asegurarnos que el campo cercano de la antena emisora no influya en la medición, debemos verificar que se cumpla la aproximación de campo lejano.</a:t>
            </a:r>
            <a:endParaRPr lang="es-A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RL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430" y="1428736"/>
            <a:ext cx="5643569" cy="4235363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Pérdida de retorno II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32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214283" y="1357298"/>
            <a:ext cx="36433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accent4"/>
                </a:solidFill>
              </a:rPr>
              <a:t>Simulación: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fr =</a:t>
            </a:r>
            <a:r>
              <a:rPr lang="es-AR" dirty="0" smtClean="0">
                <a:solidFill>
                  <a:schemeClr val="accent4"/>
                </a:solidFill>
              </a:rPr>
              <a:t> 2.4220 GHz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RL @ 2.4220 GHz =</a:t>
            </a:r>
            <a:r>
              <a:rPr lang="es-AR" dirty="0" smtClean="0">
                <a:solidFill>
                  <a:schemeClr val="accent4"/>
                </a:solidFill>
              </a:rPr>
              <a:t> -52.2 dB</a:t>
            </a:r>
          </a:p>
          <a:p>
            <a:endParaRPr lang="es-AR" dirty="0" smtClean="0">
              <a:solidFill>
                <a:srgbClr val="FF0000"/>
              </a:solidFill>
            </a:endParaRPr>
          </a:p>
          <a:p>
            <a:r>
              <a:rPr lang="es-AR" b="1" dirty="0" smtClean="0">
                <a:solidFill>
                  <a:srgbClr val="FF0000"/>
                </a:solidFill>
              </a:rPr>
              <a:t>Medición: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rgbClr val="FF0000"/>
                </a:solidFill>
              </a:rPr>
              <a:t> </a:t>
            </a:r>
            <a:r>
              <a:rPr lang="es-AR" b="1" dirty="0" smtClean="0">
                <a:solidFill>
                  <a:srgbClr val="FF0000"/>
                </a:solidFill>
              </a:rPr>
              <a:t>fr =</a:t>
            </a:r>
            <a:r>
              <a:rPr lang="es-AR" dirty="0" smtClean="0">
                <a:solidFill>
                  <a:srgbClr val="FF0000"/>
                </a:solidFill>
              </a:rPr>
              <a:t> 2.4824 GHz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rgbClr val="FF0000"/>
                </a:solidFill>
              </a:rPr>
              <a:t> </a:t>
            </a:r>
            <a:r>
              <a:rPr lang="es-AR" b="1" dirty="0" smtClean="0">
                <a:solidFill>
                  <a:srgbClr val="FF0000"/>
                </a:solidFill>
              </a:rPr>
              <a:t>RL @ 2.4824 GHz =</a:t>
            </a:r>
            <a:r>
              <a:rPr lang="es-AR" dirty="0" smtClean="0">
                <a:solidFill>
                  <a:srgbClr val="FF0000"/>
                </a:solidFill>
              </a:rPr>
              <a:t> -50.8 dB</a:t>
            </a:r>
          </a:p>
          <a:p>
            <a:endParaRPr lang="es-AR" dirty="0" smtClean="0"/>
          </a:p>
          <a:p>
            <a:r>
              <a:rPr lang="es-AR" dirty="0" smtClean="0"/>
              <a:t>La frecuencia de resonancia medida es un </a:t>
            </a:r>
            <a:r>
              <a:rPr lang="es-AR" b="1" dirty="0" smtClean="0">
                <a:solidFill>
                  <a:srgbClr val="FF0000"/>
                </a:solidFill>
              </a:rPr>
              <a:t>2.5%</a:t>
            </a:r>
            <a:r>
              <a:rPr lang="es-AR" dirty="0" smtClean="0"/>
              <a:t> más alta que la simulada.</a:t>
            </a:r>
          </a:p>
          <a:p>
            <a:endParaRPr lang="es-AR" dirty="0" smtClean="0"/>
          </a:p>
          <a:p>
            <a:r>
              <a:rPr lang="es-AR" dirty="0" smtClean="0"/>
              <a:t>La pérdida de retorno medida es muy cercana a la simulada.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33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Pérdida de retorno III</a:t>
            </a:r>
            <a:endParaRPr lang="es-AR" dirty="0"/>
          </a:p>
        </p:txBody>
      </p:sp>
      <p:graphicFrame>
        <p:nvGraphicFramePr>
          <p:cNvPr id="29698" name="Object 2"/>
          <p:cNvGraphicFramePr>
            <a:graphicFrameLocks noChangeAspect="1"/>
          </p:cNvGraphicFramePr>
          <p:nvPr>
            <p:ph idx="1"/>
          </p:nvPr>
        </p:nvGraphicFramePr>
        <p:xfrm>
          <a:off x="4541382" y="1285860"/>
          <a:ext cx="4316898" cy="928694"/>
        </p:xfrm>
        <a:graphic>
          <a:graphicData uri="http://schemas.openxmlformats.org/presentationml/2006/ole">
            <p:oleObj spid="_x0000_s29698" name="Ecuación" r:id="rId3" imgW="2184120" imgH="469800" progId="Equation.3">
              <p:embed/>
            </p:oleObj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571471" y="1285860"/>
            <a:ext cx="38576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Recordando un poco lo visto en la teoría se puede ver que al aumentar la longitud del parche aumenta la longitud efectiva (</a:t>
            </a:r>
            <a:r>
              <a:rPr lang="el-GR" dirty="0" smtClean="0">
                <a:cs typeface="Times New Roman"/>
              </a:rPr>
              <a:t>Δ</a:t>
            </a:r>
            <a:r>
              <a:rPr lang="es-AR" dirty="0" smtClean="0">
                <a:cs typeface="Times New Roman"/>
              </a:rPr>
              <a:t>L no depende de L y siempre es positivo</a:t>
            </a:r>
            <a:r>
              <a:rPr lang="es-AR" dirty="0" smtClean="0"/>
              <a:t>). Al aumentar la longitud efectiva disminuye la frecuencia de resonancia.</a:t>
            </a:r>
            <a:endParaRPr lang="es-AR" dirty="0"/>
          </a:p>
        </p:txBody>
      </p:sp>
      <p:sp>
        <p:nvSpPr>
          <p:cNvPr id="11" name="10 Rectángulo"/>
          <p:cNvSpPr/>
          <p:nvPr/>
        </p:nvSpPr>
        <p:spPr>
          <a:xfrm>
            <a:off x="642910" y="4178392"/>
            <a:ext cx="392909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L↑ → </a:t>
            </a:r>
            <a:r>
              <a:rPr lang="es-ES" sz="66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fr</a:t>
            </a:r>
            <a:r>
              <a:rPr lang="es-E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↓</a:t>
            </a:r>
            <a:endParaRPr lang="es-ES" sz="6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4500562" y="2500306"/>
          <a:ext cx="3460117" cy="1000132"/>
        </p:xfrm>
        <a:graphic>
          <a:graphicData uri="http://schemas.openxmlformats.org/presentationml/2006/ole">
            <p:oleObj spid="_x0000_s29700" name="Ecuación" r:id="rId4" imgW="1625400" imgH="469800" progId="Equation.3">
              <p:embed/>
            </p:oleObj>
          </a:graphicData>
        </a:graphic>
      </p:graphicFrame>
      <p:sp>
        <p:nvSpPr>
          <p:cNvPr id="15" name="14 CuadroTexto"/>
          <p:cNvSpPr txBox="1"/>
          <p:nvPr/>
        </p:nvSpPr>
        <p:spPr>
          <a:xfrm>
            <a:off x="4929190" y="4086059"/>
            <a:ext cx="357190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Con cinta conductora se aumento la longitud del parche y se volvió a medir la perdida de retorno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RL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430" y="1428736"/>
            <a:ext cx="5643569" cy="4235363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34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Pérdida de retorno IV</a:t>
            </a:r>
            <a:endParaRPr lang="es-AR" dirty="0"/>
          </a:p>
        </p:txBody>
      </p:sp>
      <p:sp>
        <p:nvSpPr>
          <p:cNvPr id="9" name="8 CuadroTexto"/>
          <p:cNvSpPr txBox="1"/>
          <p:nvPr/>
        </p:nvSpPr>
        <p:spPr>
          <a:xfrm>
            <a:off x="214283" y="1357298"/>
            <a:ext cx="36433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accent4"/>
                </a:solidFill>
              </a:rPr>
              <a:t>Simulación: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fr =</a:t>
            </a:r>
            <a:r>
              <a:rPr lang="es-AR" dirty="0" smtClean="0">
                <a:solidFill>
                  <a:schemeClr val="accent4"/>
                </a:solidFill>
              </a:rPr>
              <a:t> 2.4220 GHz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RL @ 2.4220 GHz =</a:t>
            </a:r>
            <a:r>
              <a:rPr lang="es-AR" dirty="0" smtClean="0">
                <a:solidFill>
                  <a:schemeClr val="accent4"/>
                </a:solidFill>
              </a:rPr>
              <a:t> -52.2 dB</a:t>
            </a:r>
          </a:p>
          <a:p>
            <a:endParaRPr lang="es-AR" b="1" dirty="0" smtClean="0">
              <a:solidFill>
                <a:srgbClr val="FF0000"/>
              </a:solidFill>
            </a:endParaRPr>
          </a:p>
          <a:p>
            <a:r>
              <a:rPr lang="es-AR" b="1" dirty="0" smtClean="0">
                <a:solidFill>
                  <a:srgbClr val="FF0000"/>
                </a:solidFill>
              </a:rPr>
              <a:t>Medición (sin cinta metálica):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FF0000"/>
                </a:solidFill>
              </a:rPr>
              <a:t> fr =</a:t>
            </a:r>
            <a:r>
              <a:rPr lang="es-AR" dirty="0" smtClean="0">
                <a:solidFill>
                  <a:srgbClr val="FF0000"/>
                </a:solidFill>
              </a:rPr>
              <a:t> 2.4824 GHz</a:t>
            </a:r>
            <a:endParaRPr lang="es-AR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FF0000"/>
                </a:solidFill>
              </a:rPr>
              <a:t> RL @ 2.4824 GHz =</a:t>
            </a:r>
            <a:r>
              <a:rPr lang="es-AR" dirty="0" smtClean="0">
                <a:solidFill>
                  <a:srgbClr val="FF0000"/>
                </a:solidFill>
              </a:rPr>
              <a:t> -50.8 dB</a:t>
            </a:r>
          </a:p>
          <a:p>
            <a:endParaRPr lang="es-AR" dirty="0" smtClean="0"/>
          </a:p>
          <a:p>
            <a:r>
              <a:rPr lang="es-AR" b="1" dirty="0" smtClean="0">
                <a:solidFill>
                  <a:srgbClr val="FFC000"/>
                </a:solidFill>
              </a:rPr>
              <a:t>Medición (con cinta metálica):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FFC000"/>
                </a:solidFill>
              </a:rPr>
              <a:t> fr =</a:t>
            </a:r>
            <a:r>
              <a:rPr lang="es-AR" dirty="0" smtClean="0">
                <a:solidFill>
                  <a:srgbClr val="FFC000"/>
                </a:solidFill>
              </a:rPr>
              <a:t> 2.4164 GHz</a:t>
            </a:r>
            <a:endParaRPr lang="es-AR" b="1" dirty="0" smtClean="0">
              <a:solidFill>
                <a:srgbClr val="FFC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FFC000"/>
                </a:solidFill>
              </a:rPr>
              <a:t> RL @ 2.4164 GHz =</a:t>
            </a:r>
            <a:r>
              <a:rPr lang="es-AR" dirty="0" smtClean="0">
                <a:solidFill>
                  <a:srgbClr val="FFC000"/>
                </a:solidFill>
              </a:rPr>
              <a:t> -30.7 dB</a:t>
            </a:r>
          </a:p>
          <a:p>
            <a:endParaRPr lang="es-AR" dirty="0" smtClean="0"/>
          </a:p>
          <a:p>
            <a:r>
              <a:rPr lang="es-AR" dirty="0" smtClean="0"/>
              <a:t>Se observa como al </a:t>
            </a:r>
            <a:r>
              <a:rPr lang="es-AR" b="1" dirty="0" smtClean="0"/>
              <a:t>aumentar </a:t>
            </a:r>
            <a:r>
              <a:rPr lang="es-AR" dirty="0" smtClean="0"/>
              <a:t>la longitud </a:t>
            </a:r>
            <a:r>
              <a:rPr lang="es-AR" b="1" dirty="0" smtClean="0"/>
              <a:t>L</a:t>
            </a:r>
            <a:r>
              <a:rPr lang="es-AR" dirty="0" smtClean="0"/>
              <a:t> del parche</a:t>
            </a:r>
            <a:r>
              <a:rPr lang="es-AR" b="1" dirty="0" smtClean="0"/>
              <a:t> disminuye</a:t>
            </a:r>
            <a:r>
              <a:rPr lang="es-AR" dirty="0" smtClean="0"/>
              <a:t> la frecuencia de resonancia </a:t>
            </a:r>
            <a:r>
              <a:rPr lang="es-AR" b="1" dirty="0" smtClean="0"/>
              <a:t>fr</a:t>
            </a:r>
            <a:r>
              <a:rPr lang="es-AR" dirty="0" smtClean="0"/>
              <a:t> del mismo.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35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Pérdida de retorno V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571471" y="1397675"/>
            <a:ext cx="3857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Se puede ver que al disminuir </a:t>
            </a:r>
            <a:r>
              <a:rPr lang="el-GR" b="1" dirty="0" smtClean="0">
                <a:cs typeface="Times New Roman"/>
              </a:rPr>
              <a:t>ε</a:t>
            </a:r>
            <a:r>
              <a:rPr lang="es-AR" b="1" dirty="0" smtClean="0"/>
              <a:t>r</a:t>
            </a:r>
            <a:r>
              <a:rPr lang="es-AR" dirty="0" smtClean="0"/>
              <a:t> la frecuencia de resonancia </a:t>
            </a:r>
            <a:r>
              <a:rPr lang="es-AR" b="1" dirty="0" smtClean="0"/>
              <a:t>fr</a:t>
            </a:r>
            <a:r>
              <a:rPr lang="es-AR" dirty="0" smtClean="0"/>
              <a:t> aumenta.</a:t>
            </a:r>
            <a:endParaRPr lang="es-AR" dirty="0"/>
          </a:p>
        </p:txBody>
      </p:sp>
      <p:sp>
        <p:nvSpPr>
          <p:cNvPr id="11" name="10 Rectángulo"/>
          <p:cNvSpPr/>
          <p:nvPr/>
        </p:nvSpPr>
        <p:spPr>
          <a:xfrm>
            <a:off x="642910" y="2285992"/>
            <a:ext cx="4143404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66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ε</a:t>
            </a:r>
            <a:r>
              <a:rPr lang="es-ES" sz="44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r</a:t>
            </a:r>
            <a:r>
              <a:rPr lang="es-E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↓  →  </a:t>
            </a:r>
            <a:r>
              <a:rPr lang="es-ES" sz="66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f</a:t>
            </a:r>
            <a:r>
              <a:rPr lang="es-ES" sz="44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r</a:t>
            </a:r>
            <a:r>
              <a:rPr lang="es-E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/>
                <a:cs typeface="Times New Roman"/>
              </a:rPr>
              <a:t>↑</a:t>
            </a:r>
            <a:endParaRPr lang="es-ES" sz="6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4898097" y="1428736"/>
          <a:ext cx="3460117" cy="1000132"/>
        </p:xfrm>
        <a:graphic>
          <a:graphicData uri="http://schemas.openxmlformats.org/presentationml/2006/ole">
            <p:oleObj spid="_x0000_s48131" name="Ecuación" r:id="rId3" imgW="1625400" imgH="469800" progId="Equation.3">
              <p:embed/>
            </p:oleObj>
          </a:graphicData>
        </a:graphic>
      </p:graphicFrame>
      <p:sp>
        <p:nvSpPr>
          <p:cNvPr id="15" name="14 CuadroTexto"/>
          <p:cNvSpPr txBox="1"/>
          <p:nvPr/>
        </p:nvSpPr>
        <p:spPr>
          <a:xfrm>
            <a:off x="642910" y="3571876"/>
            <a:ext cx="7858180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El </a:t>
            </a:r>
            <a:r>
              <a:rPr lang="el-GR" b="1" dirty="0" smtClean="0">
                <a:cs typeface="Times New Roman"/>
              </a:rPr>
              <a:t>ε</a:t>
            </a:r>
            <a:r>
              <a:rPr lang="es-AR" b="1" dirty="0" smtClean="0"/>
              <a:t>r </a:t>
            </a:r>
            <a:r>
              <a:rPr lang="es-AR" dirty="0" smtClean="0"/>
              <a:t>del FR4 no es muy estable en frecuencia y varía mucho entre diferentes fabricantes. Por lo tanto, es de esperar que este haya sido el motivo por el cual la fr sea mayor al valor esperado.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642910" y="4791686"/>
            <a:ext cx="785818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 smtClean="0"/>
              <a:t>Se buscó, por medio de sucesivas simulaciones, el valor de </a:t>
            </a:r>
            <a:r>
              <a:rPr lang="el-GR" b="1" dirty="0" smtClean="0">
                <a:cs typeface="Times New Roman"/>
              </a:rPr>
              <a:t>ε</a:t>
            </a:r>
            <a:r>
              <a:rPr lang="es-AR" b="1" dirty="0" smtClean="0"/>
              <a:t>r</a:t>
            </a:r>
            <a:r>
              <a:rPr lang="es-AR" dirty="0" smtClean="0"/>
              <a:t> que produce el efecto de subir la frecuencia de resonancia al valor que se obtuvo en la medición del parche sin cinta.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RL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0430" y="1428736"/>
            <a:ext cx="5643602" cy="4232702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36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Pérdida de retorno VI</a:t>
            </a:r>
            <a:endParaRPr lang="es-AR" dirty="0"/>
          </a:p>
        </p:txBody>
      </p:sp>
      <p:sp>
        <p:nvSpPr>
          <p:cNvPr id="7" name="6 CuadroTexto"/>
          <p:cNvSpPr txBox="1"/>
          <p:nvPr/>
        </p:nvSpPr>
        <p:spPr>
          <a:xfrm>
            <a:off x="214283" y="1285860"/>
            <a:ext cx="364333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accent4"/>
                </a:solidFill>
              </a:rPr>
              <a:t>Simulación (</a:t>
            </a:r>
            <a:r>
              <a:rPr lang="el-GR" sz="2400" b="1" dirty="0" smtClean="0">
                <a:solidFill>
                  <a:schemeClr val="accent4"/>
                </a:solidFill>
                <a:cs typeface="Times New Roman"/>
              </a:rPr>
              <a:t>ε</a:t>
            </a:r>
            <a:r>
              <a:rPr lang="es-AR" b="1" dirty="0" smtClean="0">
                <a:solidFill>
                  <a:schemeClr val="accent4"/>
                </a:solidFill>
                <a:cs typeface="Times New Roman"/>
              </a:rPr>
              <a:t>r = 4.500</a:t>
            </a:r>
            <a:r>
              <a:rPr lang="es-AR" b="1" dirty="0" smtClean="0">
                <a:solidFill>
                  <a:schemeClr val="accent4"/>
                </a:solidFill>
              </a:rPr>
              <a:t>):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fr =</a:t>
            </a:r>
            <a:r>
              <a:rPr lang="es-AR" dirty="0" smtClean="0">
                <a:solidFill>
                  <a:schemeClr val="accent4"/>
                </a:solidFill>
              </a:rPr>
              <a:t> 2.4220 GHz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RL @ 2.4220 GHz =</a:t>
            </a:r>
            <a:r>
              <a:rPr lang="es-AR" dirty="0" smtClean="0">
                <a:solidFill>
                  <a:schemeClr val="accent4"/>
                </a:solidFill>
              </a:rPr>
              <a:t> -52.2 dB</a:t>
            </a:r>
          </a:p>
          <a:p>
            <a:endParaRPr lang="es-AR" b="1" dirty="0" smtClean="0">
              <a:solidFill>
                <a:srgbClr val="FF0000"/>
              </a:solidFill>
            </a:endParaRPr>
          </a:p>
          <a:p>
            <a:r>
              <a:rPr lang="es-AR" b="1" dirty="0" smtClean="0">
                <a:solidFill>
                  <a:srgbClr val="FF0000"/>
                </a:solidFill>
              </a:rPr>
              <a:t>Medición (sin cinta metálica):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FF0000"/>
                </a:solidFill>
              </a:rPr>
              <a:t> fr =</a:t>
            </a:r>
            <a:r>
              <a:rPr lang="es-AR" dirty="0" smtClean="0">
                <a:solidFill>
                  <a:srgbClr val="FF0000"/>
                </a:solidFill>
              </a:rPr>
              <a:t> 2.4824 GHz</a:t>
            </a:r>
            <a:endParaRPr lang="es-AR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FF0000"/>
                </a:solidFill>
              </a:rPr>
              <a:t> RL @ 2.4824 GHz =</a:t>
            </a:r>
            <a:r>
              <a:rPr lang="es-AR" dirty="0" smtClean="0">
                <a:solidFill>
                  <a:srgbClr val="FF0000"/>
                </a:solidFill>
              </a:rPr>
              <a:t> -50.8 dB</a:t>
            </a:r>
          </a:p>
          <a:p>
            <a:endParaRPr lang="es-AR" dirty="0" smtClean="0"/>
          </a:p>
          <a:p>
            <a:r>
              <a:rPr lang="es-AR" b="1" dirty="0" smtClean="0">
                <a:solidFill>
                  <a:srgbClr val="FFC000"/>
                </a:solidFill>
              </a:rPr>
              <a:t>Medición (con cinta metálica):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FFC000"/>
                </a:solidFill>
              </a:rPr>
              <a:t> fr =</a:t>
            </a:r>
            <a:r>
              <a:rPr lang="es-AR" dirty="0" smtClean="0">
                <a:solidFill>
                  <a:srgbClr val="FFC000"/>
                </a:solidFill>
              </a:rPr>
              <a:t> 2.4164 GHz</a:t>
            </a:r>
            <a:endParaRPr lang="es-AR" b="1" dirty="0" smtClean="0">
              <a:solidFill>
                <a:srgbClr val="FFC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FFC000"/>
                </a:solidFill>
              </a:rPr>
              <a:t> RL @ 2.4164 GHz =</a:t>
            </a:r>
            <a:r>
              <a:rPr lang="es-AR" dirty="0" smtClean="0">
                <a:solidFill>
                  <a:srgbClr val="FFC000"/>
                </a:solidFill>
              </a:rPr>
              <a:t> -30.7 dB</a:t>
            </a:r>
          </a:p>
          <a:p>
            <a:pPr>
              <a:buFont typeface="Arial" pitchFamily="34" charset="0"/>
              <a:buChar char="•"/>
            </a:pPr>
            <a:endParaRPr lang="es-AR" dirty="0" smtClean="0">
              <a:solidFill>
                <a:srgbClr val="FFC000"/>
              </a:solidFill>
            </a:endParaRPr>
          </a:p>
          <a:p>
            <a:r>
              <a:rPr lang="es-AR" b="1" dirty="0" smtClean="0">
                <a:solidFill>
                  <a:srgbClr val="92008B"/>
                </a:solidFill>
              </a:rPr>
              <a:t>Simulación (</a:t>
            </a:r>
            <a:r>
              <a:rPr lang="el-GR" sz="2400" b="1" dirty="0" smtClean="0">
                <a:solidFill>
                  <a:srgbClr val="92008B"/>
                </a:solidFill>
                <a:cs typeface="Times New Roman"/>
              </a:rPr>
              <a:t>ε</a:t>
            </a:r>
            <a:r>
              <a:rPr lang="es-AR" b="1" dirty="0" smtClean="0">
                <a:solidFill>
                  <a:srgbClr val="92008B"/>
                </a:solidFill>
                <a:cs typeface="Times New Roman"/>
              </a:rPr>
              <a:t>r = 4.253</a:t>
            </a:r>
            <a:r>
              <a:rPr lang="es-AR" b="1" dirty="0" smtClean="0">
                <a:solidFill>
                  <a:srgbClr val="92008B"/>
                </a:solidFill>
              </a:rPr>
              <a:t>):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92008B"/>
                </a:solidFill>
              </a:rPr>
              <a:t> fr =</a:t>
            </a:r>
            <a:r>
              <a:rPr lang="es-AR" dirty="0" smtClean="0">
                <a:solidFill>
                  <a:srgbClr val="92008B"/>
                </a:solidFill>
              </a:rPr>
              <a:t> 2.4830 GHz</a:t>
            </a:r>
            <a:endParaRPr lang="es-AR" b="1" dirty="0" smtClean="0">
              <a:solidFill>
                <a:srgbClr val="92008B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92008B"/>
                </a:solidFill>
              </a:rPr>
              <a:t> RL @ 2.4830 GHz =</a:t>
            </a:r>
            <a:r>
              <a:rPr lang="es-AR" dirty="0" smtClean="0">
                <a:solidFill>
                  <a:srgbClr val="92008B"/>
                </a:solidFill>
              </a:rPr>
              <a:t> -40.5 dB</a:t>
            </a:r>
          </a:p>
        </p:txBody>
      </p:sp>
      <p:cxnSp>
        <p:nvCxnSpPr>
          <p:cNvPr id="9" name="8 Conector recto de flecha"/>
          <p:cNvCxnSpPr/>
          <p:nvPr/>
        </p:nvCxnSpPr>
        <p:spPr>
          <a:xfrm>
            <a:off x="6500826" y="4214818"/>
            <a:ext cx="357190" cy="158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RO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000" y="1428736"/>
            <a:ext cx="6027000" cy="3786214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37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ROE</a:t>
            </a:r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285752" y="1142984"/>
            <a:ext cx="450056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b="1" dirty="0" smtClean="0">
                <a:solidFill>
                  <a:schemeClr val="accent4"/>
                </a:solidFill>
              </a:rPr>
              <a:t>Simulación (</a:t>
            </a:r>
            <a:r>
              <a:rPr lang="el-GR" sz="2000" b="1" dirty="0" smtClean="0">
                <a:solidFill>
                  <a:schemeClr val="accent4"/>
                </a:solidFill>
                <a:cs typeface="Times New Roman"/>
              </a:rPr>
              <a:t>ε</a:t>
            </a:r>
            <a:r>
              <a:rPr lang="es-AR" sz="1600" b="1" dirty="0" smtClean="0">
                <a:solidFill>
                  <a:schemeClr val="accent4"/>
                </a:solidFill>
                <a:cs typeface="Times New Roman"/>
              </a:rPr>
              <a:t>r = 4.500</a:t>
            </a:r>
            <a:r>
              <a:rPr lang="es-AR" sz="1600" b="1" dirty="0" smtClean="0">
                <a:solidFill>
                  <a:schemeClr val="accent4"/>
                </a:solidFill>
              </a:rPr>
              <a:t>):</a:t>
            </a:r>
          </a:p>
          <a:p>
            <a:pPr>
              <a:buFont typeface="Arial" pitchFamily="34" charset="0"/>
              <a:buChar char="•"/>
            </a:pPr>
            <a:r>
              <a:rPr lang="es-AR" sz="1600" dirty="0" smtClean="0">
                <a:solidFill>
                  <a:schemeClr val="accent4"/>
                </a:solidFill>
              </a:rPr>
              <a:t> </a:t>
            </a:r>
            <a:r>
              <a:rPr lang="es-AR" sz="1600" b="1" dirty="0" smtClean="0">
                <a:solidFill>
                  <a:schemeClr val="accent4"/>
                </a:solidFill>
              </a:rPr>
              <a:t>fr =</a:t>
            </a:r>
            <a:r>
              <a:rPr lang="es-AR" sz="1600" dirty="0" smtClean="0">
                <a:solidFill>
                  <a:schemeClr val="accent4"/>
                </a:solidFill>
              </a:rPr>
              <a:t> 2.4220 GHz</a:t>
            </a:r>
          </a:p>
          <a:p>
            <a:pPr>
              <a:buFont typeface="Arial" pitchFamily="34" charset="0"/>
              <a:buChar char="•"/>
            </a:pPr>
            <a:r>
              <a:rPr lang="es-AR" sz="1600" dirty="0" smtClean="0">
                <a:solidFill>
                  <a:schemeClr val="accent4"/>
                </a:solidFill>
              </a:rPr>
              <a:t> </a:t>
            </a:r>
            <a:r>
              <a:rPr lang="es-AR" sz="1600" b="1" dirty="0" smtClean="0">
                <a:solidFill>
                  <a:schemeClr val="accent4"/>
                </a:solidFill>
              </a:rPr>
              <a:t>ROE @ 2.4220 GHz =</a:t>
            </a:r>
            <a:r>
              <a:rPr lang="es-AR" sz="1600" dirty="0" smtClean="0">
                <a:solidFill>
                  <a:schemeClr val="accent4"/>
                </a:solidFill>
              </a:rPr>
              <a:t>1.005</a:t>
            </a:r>
          </a:p>
          <a:p>
            <a:pPr>
              <a:buFont typeface="Arial" pitchFamily="34" charset="0"/>
              <a:buChar char="•"/>
            </a:pPr>
            <a:r>
              <a:rPr lang="es-AR" sz="1600" b="1" dirty="0" smtClean="0">
                <a:solidFill>
                  <a:schemeClr val="accent4"/>
                </a:solidFill>
              </a:rPr>
              <a:t> BW = </a:t>
            </a:r>
            <a:r>
              <a:rPr lang="es-AR" sz="1600" dirty="0" smtClean="0">
                <a:solidFill>
                  <a:schemeClr val="accent4"/>
                </a:solidFill>
              </a:rPr>
              <a:t>64.3 MHz</a:t>
            </a:r>
          </a:p>
          <a:p>
            <a:endParaRPr lang="es-AR" sz="1600" b="1" dirty="0" smtClean="0">
              <a:solidFill>
                <a:srgbClr val="FF0000"/>
              </a:solidFill>
            </a:endParaRPr>
          </a:p>
          <a:p>
            <a:r>
              <a:rPr lang="es-AR" sz="1600" b="1" dirty="0" smtClean="0">
                <a:solidFill>
                  <a:srgbClr val="FF0000"/>
                </a:solidFill>
              </a:rPr>
              <a:t>Medición (sin cinta metálica):</a:t>
            </a:r>
          </a:p>
          <a:p>
            <a:pPr>
              <a:buFont typeface="Arial" pitchFamily="34" charset="0"/>
              <a:buChar char="•"/>
            </a:pPr>
            <a:r>
              <a:rPr lang="es-AR" sz="1600" b="1" dirty="0" smtClean="0">
                <a:solidFill>
                  <a:srgbClr val="FF0000"/>
                </a:solidFill>
              </a:rPr>
              <a:t> fr =</a:t>
            </a:r>
            <a:r>
              <a:rPr lang="es-AR" sz="1600" dirty="0" smtClean="0">
                <a:solidFill>
                  <a:srgbClr val="FF0000"/>
                </a:solidFill>
              </a:rPr>
              <a:t> 2.4824 GHz</a:t>
            </a:r>
            <a:endParaRPr lang="es-AR" sz="16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AR" sz="1600" b="1" dirty="0" smtClean="0">
                <a:solidFill>
                  <a:srgbClr val="FF0000"/>
                </a:solidFill>
              </a:rPr>
              <a:t> ROE @ 2.4824 GHz =</a:t>
            </a:r>
            <a:r>
              <a:rPr lang="es-AR" sz="1600" dirty="0" smtClean="0">
                <a:solidFill>
                  <a:srgbClr val="FF0000"/>
                </a:solidFill>
              </a:rPr>
              <a:t>1.006</a:t>
            </a:r>
          </a:p>
          <a:p>
            <a:pPr>
              <a:buFont typeface="Arial" pitchFamily="34" charset="0"/>
              <a:buChar char="•"/>
            </a:pPr>
            <a:r>
              <a:rPr lang="es-AR" sz="1600" b="1" dirty="0" smtClean="0">
                <a:solidFill>
                  <a:srgbClr val="FF0000"/>
                </a:solidFill>
              </a:rPr>
              <a:t> BW </a:t>
            </a:r>
            <a:r>
              <a:rPr lang="es-AR" sz="1600" dirty="0" smtClean="0">
                <a:solidFill>
                  <a:srgbClr val="FF0000"/>
                </a:solidFill>
              </a:rPr>
              <a:t>= 62.5 MHz</a:t>
            </a:r>
          </a:p>
          <a:p>
            <a:endParaRPr lang="es-AR" sz="1600" dirty="0" smtClean="0"/>
          </a:p>
          <a:p>
            <a:r>
              <a:rPr lang="es-AR" sz="1600" b="1" dirty="0" smtClean="0">
                <a:solidFill>
                  <a:srgbClr val="FFC000"/>
                </a:solidFill>
              </a:rPr>
              <a:t>Medición (con cinta metálica):</a:t>
            </a:r>
          </a:p>
          <a:p>
            <a:pPr>
              <a:buFont typeface="Arial" pitchFamily="34" charset="0"/>
              <a:buChar char="•"/>
            </a:pPr>
            <a:r>
              <a:rPr lang="es-AR" sz="1600" b="1" dirty="0" smtClean="0">
                <a:solidFill>
                  <a:srgbClr val="FFC000"/>
                </a:solidFill>
              </a:rPr>
              <a:t> fr =</a:t>
            </a:r>
            <a:r>
              <a:rPr lang="es-AR" sz="1600" dirty="0" smtClean="0">
                <a:solidFill>
                  <a:srgbClr val="FFC000"/>
                </a:solidFill>
              </a:rPr>
              <a:t> 2.4164 GHz</a:t>
            </a:r>
            <a:endParaRPr lang="es-AR" sz="1600" b="1" dirty="0" smtClean="0">
              <a:solidFill>
                <a:srgbClr val="FFC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AR" sz="1600" b="1" dirty="0" smtClean="0">
                <a:solidFill>
                  <a:srgbClr val="FFC000"/>
                </a:solidFill>
              </a:rPr>
              <a:t> ROE @ 2.4164 GHz =</a:t>
            </a:r>
            <a:r>
              <a:rPr lang="es-AR" sz="1600" dirty="0" smtClean="0">
                <a:solidFill>
                  <a:srgbClr val="FFC000"/>
                </a:solidFill>
              </a:rPr>
              <a:t>1.06</a:t>
            </a:r>
          </a:p>
          <a:p>
            <a:pPr>
              <a:buFont typeface="Arial" pitchFamily="34" charset="0"/>
              <a:buChar char="•"/>
            </a:pPr>
            <a:r>
              <a:rPr lang="es-AR" sz="1600" b="1" dirty="0" smtClean="0">
                <a:solidFill>
                  <a:srgbClr val="FFC000"/>
                </a:solidFill>
              </a:rPr>
              <a:t> BW = </a:t>
            </a:r>
            <a:r>
              <a:rPr lang="es-AR" sz="1600" dirty="0" smtClean="0">
                <a:solidFill>
                  <a:srgbClr val="FFC000"/>
                </a:solidFill>
              </a:rPr>
              <a:t>66.1 MHz</a:t>
            </a:r>
          </a:p>
          <a:p>
            <a:pPr>
              <a:buFont typeface="Arial" pitchFamily="34" charset="0"/>
              <a:buChar char="•"/>
            </a:pPr>
            <a:endParaRPr lang="es-AR" sz="1600" dirty="0" smtClean="0">
              <a:solidFill>
                <a:srgbClr val="FFC000"/>
              </a:solidFill>
            </a:endParaRPr>
          </a:p>
          <a:p>
            <a:r>
              <a:rPr lang="es-AR" sz="1600" b="1" dirty="0" smtClean="0">
                <a:solidFill>
                  <a:srgbClr val="92008B"/>
                </a:solidFill>
              </a:rPr>
              <a:t>Simulación (</a:t>
            </a:r>
            <a:r>
              <a:rPr lang="el-GR" sz="2000" b="1" dirty="0" smtClean="0">
                <a:solidFill>
                  <a:srgbClr val="92008B"/>
                </a:solidFill>
                <a:cs typeface="Times New Roman"/>
              </a:rPr>
              <a:t>ε</a:t>
            </a:r>
            <a:r>
              <a:rPr lang="es-AR" sz="1600" b="1" dirty="0" smtClean="0">
                <a:solidFill>
                  <a:srgbClr val="92008B"/>
                </a:solidFill>
                <a:cs typeface="Times New Roman"/>
              </a:rPr>
              <a:t>r = 4.253</a:t>
            </a:r>
            <a:r>
              <a:rPr lang="es-AR" sz="1600" b="1" dirty="0" smtClean="0">
                <a:solidFill>
                  <a:srgbClr val="92008B"/>
                </a:solidFill>
              </a:rPr>
              <a:t>):</a:t>
            </a:r>
          </a:p>
          <a:p>
            <a:pPr>
              <a:buFont typeface="Arial" pitchFamily="34" charset="0"/>
              <a:buChar char="•"/>
            </a:pPr>
            <a:r>
              <a:rPr lang="es-AR" sz="1600" b="1" dirty="0" smtClean="0">
                <a:solidFill>
                  <a:srgbClr val="92008B"/>
                </a:solidFill>
              </a:rPr>
              <a:t> fr =</a:t>
            </a:r>
            <a:r>
              <a:rPr lang="es-AR" sz="1600" dirty="0" smtClean="0">
                <a:solidFill>
                  <a:srgbClr val="92008B"/>
                </a:solidFill>
              </a:rPr>
              <a:t> 2.4830 GHz</a:t>
            </a:r>
            <a:endParaRPr lang="es-AR" sz="1600" b="1" dirty="0" smtClean="0">
              <a:solidFill>
                <a:srgbClr val="92008B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AR" sz="1600" b="1" dirty="0" smtClean="0">
                <a:solidFill>
                  <a:srgbClr val="92008B"/>
                </a:solidFill>
              </a:rPr>
              <a:t> ROE @ 2.4830 GHz =</a:t>
            </a:r>
            <a:r>
              <a:rPr lang="es-AR" sz="1600" dirty="0" smtClean="0">
                <a:solidFill>
                  <a:srgbClr val="92008B"/>
                </a:solidFill>
              </a:rPr>
              <a:t>1.02</a:t>
            </a:r>
          </a:p>
          <a:p>
            <a:pPr>
              <a:buFont typeface="Arial" pitchFamily="34" charset="0"/>
              <a:buChar char="•"/>
            </a:pPr>
            <a:r>
              <a:rPr lang="es-AR" sz="1600" dirty="0" smtClean="0">
                <a:solidFill>
                  <a:srgbClr val="92008B"/>
                </a:solidFill>
              </a:rPr>
              <a:t> BW = 66.7</a:t>
            </a:r>
          </a:p>
        </p:txBody>
      </p:sp>
      <p:cxnSp>
        <p:nvCxnSpPr>
          <p:cNvPr id="10" name="9 Conector recto"/>
          <p:cNvCxnSpPr/>
          <p:nvPr/>
        </p:nvCxnSpPr>
        <p:spPr>
          <a:xfrm>
            <a:off x="3929058" y="3214686"/>
            <a:ext cx="4714908" cy="158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4946361" y="2916792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/>
              <a:t>criterio</a:t>
            </a:r>
            <a:endParaRPr lang="es-AR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Layou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7722" y="1541861"/>
            <a:ext cx="5117682" cy="4387469"/>
          </a:xfrm>
          <a:ln>
            <a:solidFill>
              <a:schemeClr val="tx1"/>
            </a:solidFill>
          </a:ln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38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Diagrama de radiación I</a:t>
            </a:r>
            <a:endParaRPr lang="es-AR" dirty="0"/>
          </a:p>
        </p:txBody>
      </p:sp>
      <p:cxnSp>
        <p:nvCxnSpPr>
          <p:cNvPr id="8" name="7 Conector recto"/>
          <p:cNvCxnSpPr>
            <a:stCxn id="6" idx="0"/>
            <a:endCxn id="6" idx="2"/>
          </p:cNvCxnSpPr>
          <p:nvPr/>
        </p:nvCxnSpPr>
        <p:spPr>
          <a:xfrm rot="16200000" flipH="1">
            <a:off x="3962828" y="3735595"/>
            <a:ext cx="4387469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>
            <a:stCxn id="6" idx="1"/>
            <a:endCxn id="6" idx="3"/>
          </p:cNvCxnSpPr>
          <p:nvPr/>
        </p:nvCxnSpPr>
        <p:spPr>
          <a:xfrm rot="10800000" flipH="1">
            <a:off x="3597722" y="3735596"/>
            <a:ext cx="5117682" cy="1588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10 CuadroTexto"/>
          <p:cNvSpPr txBox="1"/>
          <p:nvPr/>
        </p:nvSpPr>
        <p:spPr>
          <a:xfrm rot="16200000">
            <a:off x="5446930" y="1911128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>
                <a:solidFill>
                  <a:schemeClr val="accent1"/>
                </a:solidFill>
              </a:rPr>
              <a:t>Plano E</a:t>
            </a:r>
            <a:endParaRPr lang="es-AR" sz="2000" b="1" dirty="0">
              <a:solidFill>
                <a:schemeClr val="accent1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572396" y="3357562"/>
            <a:ext cx="1128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>
                <a:solidFill>
                  <a:schemeClr val="accent2"/>
                </a:solidFill>
              </a:rPr>
              <a:t>Plano H</a:t>
            </a:r>
            <a:endParaRPr lang="es-AR" sz="2000" b="1" dirty="0">
              <a:solidFill>
                <a:schemeClr val="accent2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428596" y="1571612"/>
            <a:ext cx="29289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La polarización de la antena parche es lineal tal que el vector</a:t>
            </a:r>
          </a:p>
          <a:p>
            <a:r>
              <a:rPr lang="es-AR" sz="2400" dirty="0" smtClean="0"/>
              <a:t>campo eléctrico está contenido en el </a:t>
            </a:r>
            <a:r>
              <a:rPr lang="es-AR" sz="2400" b="1" dirty="0" smtClean="0">
                <a:solidFill>
                  <a:schemeClr val="accent1"/>
                </a:solidFill>
              </a:rPr>
              <a:t>Plano E </a:t>
            </a:r>
            <a:r>
              <a:rPr lang="es-AR" sz="2400" dirty="0" smtClean="0"/>
              <a:t>y el vector campo</a:t>
            </a:r>
          </a:p>
          <a:p>
            <a:r>
              <a:rPr lang="es-AR" sz="2400" dirty="0" smtClean="0"/>
              <a:t>magnético está contenido en el </a:t>
            </a:r>
            <a:r>
              <a:rPr lang="es-AR" sz="2400" b="1" dirty="0" smtClean="0">
                <a:solidFill>
                  <a:schemeClr val="accent2"/>
                </a:solidFill>
              </a:rPr>
              <a:t>Plano H</a:t>
            </a:r>
            <a:r>
              <a:rPr lang="es-AR" sz="2400" dirty="0" smtClean="0"/>
              <a:t>.</a:t>
            </a:r>
            <a:endParaRPr lang="es-AR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39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Diagrama de radiación II</a:t>
            </a:r>
            <a:endParaRPr lang="es-AR" dirty="0"/>
          </a:p>
        </p:txBody>
      </p:sp>
      <p:pic>
        <p:nvPicPr>
          <p:cNvPr id="8" name="7 Marcador de contenido" descr="Plano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4" y="1571612"/>
            <a:ext cx="4357718" cy="4271791"/>
          </a:xfrm>
        </p:spPr>
      </p:pic>
      <p:sp>
        <p:nvSpPr>
          <p:cNvPr id="11" name="10 CuadroTexto"/>
          <p:cNvSpPr txBox="1"/>
          <p:nvPr/>
        </p:nvSpPr>
        <p:spPr>
          <a:xfrm>
            <a:off x="1730256" y="1242940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>
                <a:solidFill>
                  <a:schemeClr val="accent2"/>
                </a:solidFill>
              </a:rPr>
              <a:t>Plano H</a:t>
            </a:r>
            <a:endParaRPr lang="es-AR" sz="2000" b="1" dirty="0">
              <a:solidFill>
                <a:schemeClr val="accent2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4857752" y="1285860"/>
            <a:ext cx="3786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accent4"/>
                </a:solidFill>
              </a:rPr>
              <a:t>Simulación: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G @ 2.4220 GHz =</a:t>
            </a:r>
            <a:r>
              <a:rPr lang="es-AR" dirty="0" smtClean="0">
                <a:solidFill>
                  <a:schemeClr val="accent4"/>
                </a:solidFill>
              </a:rPr>
              <a:t> 3.8 dB</a:t>
            </a:r>
            <a:endParaRPr lang="es-AR" b="1" dirty="0" smtClean="0">
              <a:solidFill>
                <a:schemeClr val="accent4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chemeClr val="accent4"/>
                </a:solidFill>
              </a:rPr>
              <a:t> SLL @ 2.4220 GHz =</a:t>
            </a:r>
            <a:r>
              <a:rPr lang="es-AR" dirty="0" smtClean="0">
                <a:solidFill>
                  <a:schemeClr val="accent4"/>
                </a:solidFill>
              </a:rPr>
              <a:t> 16 dB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  <a:cs typeface="Times New Roman"/>
              </a:rPr>
              <a:t> </a:t>
            </a:r>
            <a:r>
              <a:rPr lang="el-GR" b="1" dirty="0" smtClean="0">
                <a:solidFill>
                  <a:schemeClr val="accent4"/>
                </a:solidFill>
                <a:latin typeface="Times New Roman"/>
                <a:cs typeface="Times New Roman"/>
              </a:rPr>
              <a:t>Δ</a:t>
            </a:r>
            <a:r>
              <a:rPr lang="el-GR" b="1" dirty="0" smtClean="0">
                <a:solidFill>
                  <a:schemeClr val="accent4"/>
                </a:solidFill>
                <a:cs typeface="Times New Roman"/>
              </a:rPr>
              <a:t>θ</a:t>
            </a:r>
            <a:r>
              <a:rPr lang="es-AR" sz="1100" b="1" dirty="0" smtClean="0">
                <a:solidFill>
                  <a:schemeClr val="accent4"/>
                </a:solidFill>
                <a:cs typeface="Times New Roman"/>
              </a:rPr>
              <a:t>-3dB</a:t>
            </a:r>
            <a:r>
              <a:rPr lang="es-AR" b="1" dirty="0" smtClean="0">
                <a:solidFill>
                  <a:schemeClr val="accent4"/>
                </a:solidFill>
              </a:rPr>
              <a:t> @ 2.4220 GHz =</a:t>
            </a:r>
            <a:r>
              <a:rPr lang="es-AR" dirty="0" smtClean="0">
                <a:solidFill>
                  <a:schemeClr val="accent4"/>
                </a:solidFill>
              </a:rPr>
              <a:t> 82°</a:t>
            </a:r>
          </a:p>
          <a:p>
            <a:endParaRPr lang="es-AR" dirty="0" smtClean="0">
              <a:solidFill>
                <a:srgbClr val="FF0000"/>
              </a:solidFill>
            </a:endParaRPr>
          </a:p>
          <a:p>
            <a:r>
              <a:rPr lang="es-AR" b="1" dirty="0" smtClean="0">
                <a:solidFill>
                  <a:srgbClr val="FF0000"/>
                </a:solidFill>
              </a:rPr>
              <a:t>Medición: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rgbClr val="FF0000"/>
                </a:solidFill>
              </a:rPr>
              <a:t> </a:t>
            </a:r>
            <a:r>
              <a:rPr lang="es-AR" b="1" dirty="0" smtClean="0">
                <a:solidFill>
                  <a:srgbClr val="FF0000"/>
                </a:solidFill>
              </a:rPr>
              <a:t>SLL @ 2.4824 GHz =</a:t>
            </a:r>
            <a:r>
              <a:rPr lang="es-AR" dirty="0" smtClean="0">
                <a:solidFill>
                  <a:srgbClr val="FF0000"/>
                </a:solidFill>
              </a:rPr>
              <a:t> 6.8 dB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l-GR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Δ</a:t>
            </a:r>
            <a:r>
              <a:rPr lang="el-GR" b="1" dirty="0" smtClean="0">
                <a:solidFill>
                  <a:srgbClr val="FF0000"/>
                </a:solidFill>
                <a:cs typeface="Times New Roman"/>
              </a:rPr>
              <a:t>θ</a:t>
            </a:r>
            <a:r>
              <a:rPr lang="es-AR" sz="1100" b="1" dirty="0" smtClean="0">
                <a:solidFill>
                  <a:srgbClr val="FF0000"/>
                </a:solidFill>
                <a:cs typeface="Times New Roman"/>
              </a:rPr>
              <a:t>-3dB</a:t>
            </a:r>
            <a:r>
              <a:rPr lang="es-AR" b="1" dirty="0" smtClean="0">
                <a:solidFill>
                  <a:srgbClr val="FF0000"/>
                </a:solidFill>
              </a:rPr>
              <a:t> @ 2.4220 GHz =</a:t>
            </a:r>
            <a:r>
              <a:rPr lang="es-AR" dirty="0" smtClean="0">
                <a:solidFill>
                  <a:srgbClr val="FF0000"/>
                </a:solidFill>
              </a:rPr>
              <a:t> 82°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Alimentacion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047" y="2248485"/>
            <a:ext cx="7563906" cy="2991268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Métodos de alimentación I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4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7" name="6 Rectángulo"/>
          <p:cNvSpPr/>
          <p:nvPr/>
        </p:nvSpPr>
        <p:spPr>
          <a:xfrm>
            <a:off x="642910" y="2214554"/>
            <a:ext cx="4714908" cy="292895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40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Diagrama de radiación III</a:t>
            </a:r>
            <a:endParaRPr lang="es-AR" dirty="0"/>
          </a:p>
        </p:txBody>
      </p:sp>
      <p:pic>
        <p:nvPicPr>
          <p:cNvPr id="6" name="7 Marcador de contenido" descr="Plano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571612"/>
            <a:ext cx="4320611" cy="4271791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1761396" y="1214422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>
                <a:solidFill>
                  <a:schemeClr val="accent1"/>
                </a:solidFill>
              </a:rPr>
              <a:t>Plano E</a:t>
            </a:r>
            <a:endParaRPr lang="es-AR" sz="2000" b="1" dirty="0">
              <a:solidFill>
                <a:schemeClr val="accent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857752" y="1285860"/>
            <a:ext cx="3786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accent4"/>
                </a:solidFill>
              </a:rPr>
              <a:t>Simulación: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G @ 2.4220 GHz =</a:t>
            </a:r>
            <a:r>
              <a:rPr lang="es-AR" dirty="0" smtClean="0">
                <a:solidFill>
                  <a:schemeClr val="accent4"/>
                </a:solidFill>
              </a:rPr>
              <a:t> 3.8 dB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</a:rPr>
              <a:t> </a:t>
            </a:r>
            <a:r>
              <a:rPr lang="es-AR" b="1" dirty="0" smtClean="0">
                <a:solidFill>
                  <a:schemeClr val="accent4"/>
                </a:solidFill>
              </a:rPr>
              <a:t>SLL @ 2.4220 GHz =</a:t>
            </a:r>
            <a:r>
              <a:rPr lang="es-AR" dirty="0" smtClean="0">
                <a:solidFill>
                  <a:schemeClr val="accent4"/>
                </a:solidFill>
              </a:rPr>
              <a:t> 16 dB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chemeClr val="accent4"/>
                </a:solidFill>
                <a:cs typeface="Times New Roman"/>
              </a:rPr>
              <a:t> </a:t>
            </a:r>
            <a:r>
              <a:rPr lang="el-GR" b="1" dirty="0" smtClean="0">
                <a:solidFill>
                  <a:schemeClr val="accent4"/>
                </a:solidFill>
                <a:latin typeface="Times New Roman"/>
                <a:cs typeface="Times New Roman"/>
              </a:rPr>
              <a:t>Δ</a:t>
            </a:r>
            <a:r>
              <a:rPr lang="el-GR" b="1" dirty="0" smtClean="0">
                <a:solidFill>
                  <a:schemeClr val="accent4"/>
                </a:solidFill>
                <a:cs typeface="Times New Roman"/>
              </a:rPr>
              <a:t>θ</a:t>
            </a:r>
            <a:r>
              <a:rPr lang="es-AR" sz="1100" b="1" dirty="0" smtClean="0">
                <a:solidFill>
                  <a:schemeClr val="accent4"/>
                </a:solidFill>
                <a:cs typeface="Times New Roman"/>
              </a:rPr>
              <a:t>-3dB</a:t>
            </a:r>
            <a:r>
              <a:rPr lang="es-AR" b="1" dirty="0" smtClean="0">
                <a:solidFill>
                  <a:schemeClr val="accent4"/>
                </a:solidFill>
              </a:rPr>
              <a:t> @ 2.4220 GHz =</a:t>
            </a:r>
            <a:r>
              <a:rPr lang="es-AR" dirty="0" smtClean="0">
                <a:solidFill>
                  <a:schemeClr val="accent4"/>
                </a:solidFill>
              </a:rPr>
              <a:t> 93°</a:t>
            </a:r>
          </a:p>
          <a:p>
            <a:endParaRPr lang="es-AR" dirty="0" smtClean="0">
              <a:solidFill>
                <a:srgbClr val="FF0000"/>
              </a:solidFill>
            </a:endParaRPr>
          </a:p>
          <a:p>
            <a:r>
              <a:rPr lang="es-AR" b="1" dirty="0" smtClean="0">
                <a:solidFill>
                  <a:srgbClr val="FF0000"/>
                </a:solidFill>
              </a:rPr>
              <a:t>Medición:</a:t>
            </a:r>
          </a:p>
          <a:p>
            <a:pPr>
              <a:buFont typeface="Arial" pitchFamily="34" charset="0"/>
              <a:buChar char="•"/>
            </a:pPr>
            <a:r>
              <a:rPr lang="es-AR" b="1" dirty="0" smtClean="0">
                <a:solidFill>
                  <a:srgbClr val="FF0000"/>
                </a:solidFill>
              </a:rPr>
              <a:t>SLL @ 2.4824 GHz =</a:t>
            </a:r>
            <a:r>
              <a:rPr lang="es-AR" dirty="0" smtClean="0">
                <a:solidFill>
                  <a:srgbClr val="FF0000"/>
                </a:solidFill>
              </a:rPr>
              <a:t> 10 dB</a:t>
            </a:r>
          </a:p>
          <a:p>
            <a:pPr>
              <a:buFont typeface="Arial" pitchFamily="34" charset="0"/>
              <a:buChar char="•"/>
            </a:pPr>
            <a:r>
              <a:rPr lang="es-AR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l-GR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Δ</a:t>
            </a:r>
            <a:r>
              <a:rPr lang="el-GR" b="1" dirty="0" smtClean="0">
                <a:solidFill>
                  <a:srgbClr val="FF0000"/>
                </a:solidFill>
                <a:cs typeface="Times New Roman"/>
              </a:rPr>
              <a:t>θ</a:t>
            </a:r>
            <a:r>
              <a:rPr lang="es-AR" sz="1100" b="1" dirty="0" smtClean="0">
                <a:solidFill>
                  <a:srgbClr val="FF0000"/>
                </a:solidFill>
                <a:cs typeface="Times New Roman"/>
              </a:rPr>
              <a:t>-3dB</a:t>
            </a:r>
            <a:r>
              <a:rPr lang="es-AR" b="1" dirty="0" smtClean="0">
                <a:solidFill>
                  <a:srgbClr val="FF0000"/>
                </a:solidFill>
              </a:rPr>
              <a:t> @ 2.4220 GHz =</a:t>
            </a:r>
            <a:r>
              <a:rPr lang="es-AR" dirty="0" smtClean="0">
                <a:solidFill>
                  <a:srgbClr val="FF0000"/>
                </a:solidFill>
              </a:rPr>
              <a:t> 105°</a:t>
            </a:r>
          </a:p>
        </p:txBody>
      </p:sp>
      <p:sp>
        <p:nvSpPr>
          <p:cNvPr id="9" name="8 Elipse"/>
          <p:cNvSpPr/>
          <p:nvPr/>
        </p:nvSpPr>
        <p:spPr>
          <a:xfrm>
            <a:off x="2357422" y="2357430"/>
            <a:ext cx="1428760" cy="1785950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1" name="10 Conector recto de flecha"/>
          <p:cNvCxnSpPr>
            <a:stCxn id="9" idx="5"/>
            <a:endCxn id="12" idx="1"/>
          </p:cNvCxnSpPr>
          <p:nvPr/>
        </p:nvCxnSpPr>
        <p:spPr>
          <a:xfrm rot="16200000" flipH="1">
            <a:off x="3645805" y="3812973"/>
            <a:ext cx="1214524" cy="135224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929190" y="4357694"/>
            <a:ext cx="3500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Se observa que el tipo de alimentación elegida perturba considerablemente el diagrama de  radiación de la antena en el Plano E</a:t>
            </a:r>
            <a:endParaRPr lang="es-A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3D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31" y="1643050"/>
            <a:ext cx="3791479" cy="3848637"/>
          </a:xfrm>
        </p:spPr>
      </p:pic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41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Diagrama de radiación IV</a:t>
            </a:r>
            <a:endParaRPr lang="es-AR" dirty="0"/>
          </a:p>
        </p:txBody>
      </p:sp>
      <p:pic>
        <p:nvPicPr>
          <p:cNvPr id="7" name="6 Imagen" descr="3D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4" y="1571612"/>
            <a:ext cx="4305901" cy="388674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800" dirty="0" smtClean="0"/>
              <a:t>Conclusiones</a:t>
            </a:r>
            <a:endParaRPr lang="es-AR" sz="4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42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571472" y="1571612"/>
            <a:ext cx="80010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/>
              <a:t>La ROE y la frecuencia de resonancia dependen fuertemente de los parámetros físicos de la antena.</a:t>
            </a:r>
          </a:p>
          <a:p>
            <a:endParaRPr lang="es-AR" sz="2000" dirty="0" smtClean="0"/>
          </a:p>
          <a:p>
            <a:r>
              <a:rPr lang="es-AR" sz="2000" dirty="0" smtClean="0"/>
              <a:t>La ROE fue realmente muy buena, sin embargo la frecuencia de resonancia fue mucho mas elevada al valor esperado.</a:t>
            </a:r>
          </a:p>
          <a:p>
            <a:endParaRPr lang="es-AR" sz="2000" dirty="0" smtClean="0"/>
          </a:p>
          <a:p>
            <a:r>
              <a:rPr lang="es-AR" sz="2000" dirty="0" smtClean="0"/>
              <a:t>El tipo de alimentación elegida para la antena perturba el diagrama de radiación de manera apreciable en el Plano E.</a:t>
            </a:r>
          </a:p>
          <a:p>
            <a:endParaRPr lang="es-AR" sz="2000" dirty="0" smtClean="0"/>
          </a:p>
          <a:p>
            <a:r>
              <a:rPr lang="es-AR" sz="2000" dirty="0" smtClean="0"/>
              <a:t>La fabricación de la antena es muy sencilla y poco costosa.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800" dirty="0" smtClean="0"/>
              <a:t>Bibliografía</a:t>
            </a:r>
            <a:endParaRPr lang="es-AR" sz="4800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43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sp>
        <p:nvSpPr>
          <p:cNvPr id="5" name="4 CuadroTexto"/>
          <p:cNvSpPr txBox="1"/>
          <p:nvPr/>
        </p:nvSpPr>
        <p:spPr>
          <a:xfrm>
            <a:off x="428596" y="1451606"/>
            <a:ext cx="82153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228600"/>
            <a:r>
              <a:rPr lang="es" sz="2000" dirty="0" smtClean="0"/>
              <a:t>C. A. Balanis, Antenna Theory: Analysis and Design, Third Edition, Wiley-Interscience, 2005.</a:t>
            </a:r>
          </a:p>
          <a:p>
            <a:pPr marL="457200" lvl="0" indent="-228600"/>
            <a:endParaRPr lang="es" sz="2000" dirty="0" smtClean="0"/>
          </a:p>
          <a:p>
            <a:pPr marL="457200" lvl="0" indent="-228600"/>
            <a:r>
              <a:rPr lang="es" sz="2000" dirty="0" smtClean="0"/>
              <a:t>Warren L. Stutzman,</a:t>
            </a:r>
            <a:r>
              <a:rPr lang="es-AR" sz="2000" dirty="0" smtClean="0"/>
              <a:t> Gary A. Thiele</a:t>
            </a:r>
            <a:r>
              <a:rPr lang="es" sz="2000" dirty="0" smtClean="0"/>
              <a:t>, Antenna Theory and Design,  Third Edition, Wiley-Interscience, 2013.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AR" dirty="0" smtClean="0"/>
              <a:t>Muchas gracias</a:t>
            </a:r>
            <a:endParaRPr lang="es-A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Métodos de alimentación II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5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pic>
        <p:nvPicPr>
          <p:cNvPr id="11" name="10 Marcador de contenido" descr="Alimentacion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967" y="1805511"/>
            <a:ext cx="8164065" cy="3877216"/>
          </a:xfrm>
        </p:spPr>
      </p:pic>
      <p:sp>
        <p:nvSpPr>
          <p:cNvPr id="12" name="11 CuadroTexto"/>
          <p:cNvSpPr txBox="1"/>
          <p:nvPr/>
        </p:nvSpPr>
        <p:spPr>
          <a:xfrm>
            <a:off x="500034" y="2071678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Acoplamiento por ranura</a:t>
            </a:r>
            <a:endParaRPr lang="es-A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Métodos de alimentación III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  <p:pic>
        <p:nvPicPr>
          <p:cNvPr id="10" name="9 Marcador de contenido" descr="Alimentacion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783" y="1848379"/>
            <a:ext cx="8116433" cy="3791479"/>
          </a:xfrm>
        </p:spPr>
      </p:pic>
      <p:sp>
        <p:nvSpPr>
          <p:cNvPr id="11" name="10 CuadroTexto"/>
          <p:cNvSpPr txBox="1"/>
          <p:nvPr/>
        </p:nvSpPr>
        <p:spPr>
          <a:xfrm>
            <a:off x="500034" y="2071678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Acoplamiento por proximidad</a:t>
            </a:r>
            <a:endParaRPr lang="es-A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Métodos de análisis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Modelo de línea de transmisión</a:t>
            </a:r>
            <a:endParaRPr lang="es-AR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s-AR" dirty="0" smtClean="0"/>
              <a:t>Modelo de cavidad</a:t>
            </a:r>
            <a:endParaRPr lang="es-AR" dirty="0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s-AR" sz="1600" dirty="0" smtClean="0"/>
              <a:t>Modelo unidimensional</a:t>
            </a:r>
          </a:p>
          <a:p>
            <a:r>
              <a:rPr lang="es-AR" sz="1600" dirty="0" smtClean="0"/>
              <a:t>Solo sirve para el parche rectangular</a:t>
            </a:r>
          </a:p>
          <a:p>
            <a:r>
              <a:rPr lang="es-AR" sz="1600" dirty="0" smtClean="0"/>
              <a:t>Trata el parche como dos ranuras radiantes paralelas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s-AR" sz="1600" dirty="0" smtClean="0"/>
              <a:t>Es mas general (no esta restringido al parche rectangular)</a:t>
            </a:r>
          </a:p>
          <a:p>
            <a:r>
              <a:rPr lang="es-AR" sz="1600" dirty="0" smtClean="0"/>
              <a:t>No esta limitado al análisis en una sola dimensión</a:t>
            </a:r>
          </a:p>
          <a:p>
            <a:r>
              <a:rPr lang="es-AR" sz="1600" dirty="0" smtClean="0"/>
              <a:t>Incluye todas las variaciones del campo interno del parche a través de una suma de campos modales</a:t>
            </a:r>
            <a:endParaRPr lang="es-AR" sz="1600" dirty="0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7</a:t>
            </a:fld>
            <a:endParaRPr lang="es-AR"/>
          </a:p>
        </p:txBody>
      </p:sp>
      <p:pic>
        <p:nvPicPr>
          <p:cNvPr id="9" name="8 Imagen" descr="ModCirc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3208982"/>
            <a:ext cx="3410719" cy="2148844"/>
          </a:xfrm>
          <a:prstGeom prst="rect">
            <a:avLst/>
          </a:prstGeom>
        </p:spPr>
      </p:pic>
      <p:pic>
        <p:nvPicPr>
          <p:cNvPr id="10" name="9 Imagen" descr="Modo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6" y="3214686"/>
            <a:ext cx="2486458" cy="21458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Ventajas y desventajas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b="1" dirty="0" smtClean="0"/>
              <a:t>Ventajas</a:t>
            </a:r>
            <a:endParaRPr lang="es-AR" b="1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s-AR" b="1" dirty="0" smtClean="0"/>
              <a:t>Desventajas</a:t>
            </a:r>
            <a:endParaRPr lang="es-AR" b="1" dirty="0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Bajo perfil</a:t>
            </a:r>
          </a:p>
          <a:p>
            <a:r>
              <a:rPr lang="es-AR" dirty="0" smtClean="0"/>
              <a:t>Fabricación sencilla y barata</a:t>
            </a:r>
          </a:p>
          <a:p>
            <a:r>
              <a:rPr lang="es-AR" dirty="0" smtClean="0"/>
              <a:t>Robustas</a:t>
            </a:r>
          </a:p>
          <a:p>
            <a:r>
              <a:rPr lang="es-AR" dirty="0" smtClean="0"/>
              <a:t>Combinables con circuitos integrados de microondas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AR" dirty="0" smtClean="0"/>
              <a:t>Baja eficiencia</a:t>
            </a:r>
          </a:p>
          <a:p>
            <a:r>
              <a:rPr lang="es-AR" dirty="0" smtClean="0"/>
              <a:t>Baja potencia</a:t>
            </a:r>
          </a:p>
          <a:p>
            <a:r>
              <a:rPr lang="es-AR" dirty="0" smtClean="0"/>
              <a:t>Alto Q</a:t>
            </a:r>
          </a:p>
          <a:p>
            <a:r>
              <a:rPr lang="es-AR" dirty="0" smtClean="0"/>
              <a:t>Pobre pureza de polarización</a:t>
            </a:r>
          </a:p>
          <a:p>
            <a:r>
              <a:rPr lang="es-AR" dirty="0" smtClean="0"/>
              <a:t>Banda estrecha</a:t>
            </a:r>
          </a:p>
          <a:p>
            <a:r>
              <a:rPr lang="es-AR" dirty="0" smtClean="0"/>
              <a:t>Radiación espuria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8</a:t>
            </a:fld>
            <a:endParaRPr lang="es-AR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smtClean="0"/>
              <a:t>FIUBA - Propagación y Sistemas Irradiantes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Antenas embarcadas en misiles</a:t>
            </a:r>
          </a:p>
          <a:p>
            <a:r>
              <a:rPr lang="es-AR" dirty="0" smtClean="0"/>
              <a:t>Altímetros radar en aviones</a:t>
            </a:r>
          </a:p>
          <a:p>
            <a:r>
              <a:rPr lang="es-AR" dirty="0" smtClean="0"/>
              <a:t>Antenas de exploración radar en satélites</a:t>
            </a:r>
          </a:p>
          <a:p>
            <a:r>
              <a:rPr lang="es-AR" dirty="0" smtClean="0"/>
              <a:t>Sistemas GPS</a:t>
            </a:r>
          </a:p>
          <a:p>
            <a:r>
              <a:rPr lang="es-AR" dirty="0" smtClean="0"/>
              <a:t>Telefonía móvil</a:t>
            </a:r>
          </a:p>
          <a:p>
            <a:r>
              <a:rPr lang="es-AR" dirty="0" smtClean="0"/>
              <a:t>Comunicaciones móviles por satélite</a:t>
            </a:r>
          </a:p>
          <a:p>
            <a:r>
              <a:rPr lang="es-AR" dirty="0" smtClean="0"/>
              <a:t>Aplicadores de calor en medicina (hipertermia)</a:t>
            </a:r>
            <a:endParaRPr lang="es-AR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smtClean="0"/>
              <a:t>FIUBA - Propagación y Sistemas Irradiantes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E0620-2D21-4EF6-9C94-CA72A9FD87DB}" type="slidenum">
              <a:rPr lang="es-AR" smtClean="0"/>
              <a:pPr/>
              <a:t>9</a:t>
            </a:fld>
            <a:endParaRPr lang="es-AR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Aplicaciones</a:t>
            </a:r>
            <a:endParaRPr lang="es-AR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Concurrencia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2992</TotalTime>
  <Words>1716</Words>
  <Application>Microsoft Office PowerPoint</Application>
  <PresentationFormat>Presentación en pantalla (4:3)</PresentationFormat>
  <Paragraphs>362</Paragraphs>
  <Slides>44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6" baseType="lpstr">
      <vt:lpstr>Concurrencia</vt:lpstr>
      <vt:lpstr>Ecuación</vt:lpstr>
      <vt:lpstr>Antenas Microstrip: Parche Rectangular</vt:lpstr>
      <vt:lpstr>INTRODUCCIÓN</vt:lpstr>
      <vt:lpstr>Características básicas</vt:lpstr>
      <vt:lpstr>Métodos de alimentación I</vt:lpstr>
      <vt:lpstr>Métodos de alimentación II</vt:lpstr>
      <vt:lpstr>Métodos de alimentación III</vt:lpstr>
      <vt:lpstr>Métodos de análisis</vt:lpstr>
      <vt:lpstr>Ventajas y desventajas</vt:lpstr>
      <vt:lpstr>Aplicaciones</vt:lpstr>
      <vt:lpstr>Métodos de análisis</vt:lpstr>
      <vt:lpstr>Modelo de líneas de transmisión I</vt:lpstr>
      <vt:lpstr>Modelo de líneas de transmisión II</vt:lpstr>
      <vt:lpstr>Modelo de líneas de transmisión III</vt:lpstr>
      <vt:lpstr>Modelo de líneas de transmisión IV</vt:lpstr>
      <vt:lpstr>Modelo de líneas de transmisión V</vt:lpstr>
      <vt:lpstr>Modelo de líneas de transmisión VI</vt:lpstr>
      <vt:lpstr>Modelo de líneas de transmisión VII</vt:lpstr>
      <vt:lpstr>Modelo de cavidad I</vt:lpstr>
      <vt:lpstr>Modelo de cavidad II</vt:lpstr>
      <vt:lpstr>Modelo de cavidad III</vt:lpstr>
      <vt:lpstr>Diseño e implementación</vt:lpstr>
      <vt:lpstr>Especificaciones</vt:lpstr>
      <vt:lpstr>Cálculo I</vt:lpstr>
      <vt:lpstr>Cálculo II</vt:lpstr>
      <vt:lpstr>Simulación I</vt:lpstr>
      <vt:lpstr>Simulación II</vt:lpstr>
      <vt:lpstr>Simulación III</vt:lpstr>
      <vt:lpstr>Layout y antena terminada</vt:lpstr>
      <vt:lpstr>Mediciones y resultados obtenidos</vt:lpstr>
      <vt:lpstr>Bancos de medición</vt:lpstr>
      <vt:lpstr>Aproximación de campo lejano</vt:lpstr>
      <vt:lpstr>Pérdida de retorno II</vt:lpstr>
      <vt:lpstr>Pérdida de retorno III</vt:lpstr>
      <vt:lpstr>Pérdida de retorno IV</vt:lpstr>
      <vt:lpstr>Pérdida de retorno V</vt:lpstr>
      <vt:lpstr>Pérdida de retorno VI</vt:lpstr>
      <vt:lpstr>ROE</vt:lpstr>
      <vt:lpstr>Diagrama de radiación I</vt:lpstr>
      <vt:lpstr>Diagrama de radiación II</vt:lpstr>
      <vt:lpstr>Diagrama de radiación III</vt:lpstr>
      <vt:lpstr>Diagrama de radiación IV</vt:lpstr>
      <vt:lpstr>Conclusiones</vt:lpstr>
      <vt:lpstr>Bibliografía</vt:lpstr>
      <vt:lpstr>Muchas gracias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Antena Microstrip: Parche Rectangular</dc:title>
  <dc:creator>Pablo</dc:creator>
  <cp:lastModifiedBy>Pablo</cp:lastModifiedBy>
  <cp:revision>184</cp:revision>
  <dcterms:created xsi:type="dcterms:W3CDTF">2016-12-03T02:29:02Z</dcterms:created>
  <dcterms:modified xsi:type="dcterms:W3CDTF">2016-12-06T22:00:52Z</dcterms:modified>
</cp:coreProperties>
</file>